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oleObject"/>
  <Default Extension="png" ContentType="image/png"/>
  <Default Extension="vml" ContentType="application/vnd.openxmlformats-officedocument.vmlDrawi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981" r:id="rId2"/>
    <p:sldMasterId id="2147483998" r:id="rId3"/>
  </p:sldMasterIdLst>
  <p:notesMasterIdLst>
    <p:notesMasterId r:id="rId20"/>
  </p:notesMasterIdLst>
  <p:handoutMasterIdLst>
    <p:handoutMasterId r:id="rId21"/>
  </p:handoutMasterIdLst>
  <p:sldIdLst>
    <p:sldId id="838" r:id="rId4"/>
    <p:sldId id="1032" r:id="rId5"/>
    <p:sldId id="1050" r:id="rId6"/>
    <p:sldId id="1051" r:id="rId7"/>
    <p:sldId id="1058" r:id="rId8"/>
    <p:sldId id="1057" r:id="rId9"/>
    <p:sldId id="1062" r:id="rId10"/>
    <p:sldId id="1063" r:id="rId11"/>
    <p:sldId id="1064" r:id="rId12"/>
    <p:sldId id="1065" r:id="rId13"/>
    <p:sldId id="1066" r:id="rId14"/>
    <p:sldId id="1059" r:id="rId15"/>
    <p:sldId id="1061" r:id="rId16"/>
    <p:sldId id="1052" r:id="rId17"/>
    <p:sldId id="1053" r:id="rId18"/>
    <p:sldId id="1054" r:id="rId19"/>
  </p:sldIdLst>
  <p:sldSz cx="9144000" cy="6858000" type="screen4x3"/>
  <p:notesSz cx="9601200" cy="7315200"/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2F85"/>
    <a:srgbClr val="FFF753"/>
    <a:srgbClr val="0000FF"/>
    <a:srgbClr val="CC0000"/>
    <a:srgbClr val="336600"/>
    <a:srgbClr val="804000"/>
    <a:srgbClr val="FFFFCC"/>
    <a:srgbClr val="CC3300"/>
    <a:srgbClr val="333333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58" autoAdjust="0"/>
    <p:restoredTop sz="99577" autoAdjust="0"/>
  </p:normalViewPr>
  <p:slideViewPr>
    <p:cSldViewPr>
      <p:cViewPr>
        <p:scale>
          <a:sx n="100" d="100"/>
          <a:sy n="100" d="100"/>
        </p:scale>
        <p:origin x="1664" y="5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111" d="100"/>
          <a:sy n="111" d="100"/>
        </p:scale>
        <p:origin x="-2304" y="-90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1" tIns="48331" rIns="96661" bIns="48331" numCol="1" anchor="ctr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6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363" y="0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1" tIns="48331" rIns="96661" bIns="4833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6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50075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6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363" y="6950075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92CF09CE-F8C8-47C0-917A-93A248A29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368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300">
                <a:latin typeface="Times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>
                <a:latin typeface="Times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300">
                <a:latin typeface="Times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>
                <a:latin typeface="Times" pitchFamily="1" charset="0"/>
              </a:defRPr>
            </a:lvl1pPr>
          </a:lstStyle>
          <a:p>
            <a:pPr>
              <a:defRPr/>
            </a:pPr>
            <a:fld id="{53291A97-5C87-4340-AA16-B21AD01AA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954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329051-1B5E-4D50-99A0-1C0E1D0EE312}" type="slidenum">
              <a:rPr lang="en-US" smtClean="0"/>
              <a:pPr/>
              <a:t>1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580982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3961AC-F97D-4970-B93E-03F881075DFE}" type="slidenum">
              <a:rPr lang="en-US" smtClean="0"/>
              <a:pPr/>
              <a:t>11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671689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3961AC-F97D-4970-B93E-03F881075DFE}" type="slidenum">
              <a:rPr lang="en-US" smtClean="0"/>
              <a:pPr/>
              <a:t>12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550048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3961AC-F97D-4970-B93E-03F881075DFE}" type="slidenum">
              <a:rPr lang="en-US" smtClean="0"/>
              <a:pPr/>
              <a:t>13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783366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3961AC-F97D-4970-B93E-03F881075DFE}" type="slidenum">
              <a:rPr lang="en-US" smtClean="0"/>
              <a:pPr/>
              <a:t>14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14833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D89AEF45-7525-A149-9B2E-FCD3F4E00F5A}" type="slidenum">
              <a:rPr lang="en-US" smtClean="0">
                <a:solidFill>
                  <a:prstClr val="black"/>
                </a:solidFill>
                <a:latin typeface="Times" charset="0"/>
              </a:rPr>
              <a:pPr>
                <a:defRPr/>
              </a:pPr>
              <a:t>15</a:t>
            </a:fld>
            <a:endParaRPr lang="en-US" smtClean="0">
              <a:solidFill>
                <a:prstClr val="black"/>
              </a:solidFill>
              <a:latin typeface="Times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9738" y="552450"/>
            <a:ext cx="3646487" cy="2733675"/>
          </a:xfrm>
          <a:solidFill>
            <a:srgbClr val="FFFFFF"/>
          </a:solidFill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728" y="3474278"/>
            <a:ext cx="7041746" cy="3292219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7949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3961AC-F97D-4970-B93E-03F881075DFE}" type="slidenum">
              <a:rPr lang="en-US" smtClean="0"/>
              <a:pPr/>
              <a:t>2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25454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3961AC-F97D-4970-B93E-03F881075DFE}" type="slidenum">
              <a:rPr lang="en-US" smtClean="0"/>
              <a:pPr/>
              <a:t>3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1546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3961AC-F97D-4970-B93E-03F881075DFE}" type="slidenum">
              <a:rPr lang="en-US" smtClean="0"/>
              <a:pPr/>
              <a:t>4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9612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3961AC-F97D-4970-B93E-03F881075DFE}" type="slidenum">
              <a:rPr lang="en-US" smtClean="0"/>
              <a:pPr/>
              <a:t>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788619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24E21B6-82C9-8047-BF16-BDC0723A5062}" type="slidenum">
              <a:rPr lang="en-US">
                <a:solidFill>
                  <a:srgbClr val="0000FF"/>
                </a:solidFill>
              </a:rPr>
              <a:pPr>
                <a:defRPr/>
              </a:pPr>
              <a:t>7</a:t>
            </a:fld>
            <a:endParaRPr lang="en-US">
              <a:solidFill>
                <a:srgbClr val="0000FF"/>
              </a:solidFill>
            </a:endParaRPr>
          </a:p>
        </p:txBody>
      </p:sp>
      <p:sp>
        <p:nvSpPr>
          <p:cNvPr id="193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8150" y="554038"/>
            <a:ext cx="3646488" cy="2733675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3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728" y="3474278"/>
            <a:ext cx="7041746" cy="3292219"/>
          </a:xfrm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65217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9CF417-A9EB-D443-965C-4987B937D540}" type="slidenum">
              <a:rPr lang="en-US">
                <a:solidFill>
                  <a:srgbClr val="0000FF"/>
                </a:solidFill>
              </a:rPr>
              <a:pPr>
                <a:defRPr/>
              </a:pPr>
              <a:t>8</a:t>
            </a:fld>
            <a:endParaRPr lang="en-US">
              <a:solidFill>
                <a:srgbClr val="0000FF"/>
              </a:solidFill>
            </a:endParaRPr>
          </a:p>
        </p:txBody>
      </p:sp>
      <p:sp>
        <p:nvSpPr>
          <p:cNvPr id="194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80319" y="553761"/>
            <a:ext cx="6242730" cy="2733402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728" y="3474278"/>
            <a:ext cx="7041746" cy="3292219"/>
          </a:xfrm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2719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5AD9D3-7D21-6041-9D09-E74919E317AE}" type="slidenum">
              <a:rPr lang="en-US">
                <a:solidFill>
                  <a:srgbClr val="0000FF"/>
                </a:solidFill>
              </a:rPr>
              <a:pPr>
                <a:defRPr/>
              </a:pPr>
              <a:t>9</a:t>
            </a:fld>
            <a:endParaRPr lang="en-US">
              <a:solidFill>
                <a:srgbClr val="0000FF"/>
              </a:solidFill>
            </a:endParaRPr>
          </a:p>
        </p:txBody>
      </p:sp>
      <p:sp>
        <p:nvSpPr>
          <p:cNvPr id="194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80319" y="553761"/>
            <a:ext cx="6242730" cy="2733402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728" y="3474278"/>
            <a:ext cx="7041746" cy="3292219"/>
          </a:xfrm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75496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8EB3846-9FBF-B449-897F-AD1D27777A90}" type="slidenum">
              <a:rPr lang="en-US">
                <a:solidFill>
                  <a:srgbClr val="0000FF"/>
                </a:solidFill>
              </a:rPr>
              <a:pPr>
                <a:defRPr/>
              </a:pPr>
              <a:t>10</a:t>
            </a:fld>
            <a:endParaRPr lang="en-US">
              <a:solidFill>
                <a:srgbClr val="0000FF"/>
              </a:solidFill>
            </a:endParaRPr>
          </a:p>
        </p:txBody>
      </p:sp>
      <p:sp>
        <p:nvSpPr>
          <p:cNvPr id="194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8150" y="554038"/>
            <a:ext cx="3646488" cy="2733675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728" y="3474278"/>
            <a:ext cx="7041746" cy="3292219"/>
          </a:xfrm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2757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5.jpeg"/><Relationship Id="rId5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5.jpeg"/><Relationship Id="rId5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logo-w-4-color-network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114800"/>
            <a:ext cx="1417638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cornell-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1214438"/>
            <a:ext cx="1143000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762000" y="3276600"/>
            <a:ext cx="7620000" cy="76200"/>
          </a:xfrm>
          <a:prstGeom prst="rect">
            <a:avLst/>
          </a:prstGeom>
          <a:solidFill>
            <a:srgbClr val="CC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7" name="Picture 38" descr="C:\Documents and Settings\Lukas\Desktop\Cornell_logo_new_image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48600" y="152400"/>
            <a:ext cx="9858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95400" y="3733800"/>
            <a:ext cx="1293813" cy="855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403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0657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403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57600" y="4038600"/>
            <a:ext cx="42672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26, 2010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September 24, 2010</a:t>
            </a: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5D6E5-F9F8-49EA-A600-2C7C567C14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Ashish Sabharwal           May 6,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8B449-F136-45B7-B921-534E15FD0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28600"/>
            <a:ext cx="215265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30555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Ashish Sabharwal           May 6,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B3AC2-360A-491C-B285-492F5DA7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59675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143000"/>
            <a:ext cx="42291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143000"/>
            <a:ext cx="42291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3962400"/>
            <a:ext cx="42291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Ashish Sabharwal           May 6, 2010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17160-21B0-4235-A215-BCB5BD93E7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59675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143000"/>
            <a:ext cx="42291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143000"/>
            <a:ext cx="42291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Ashish Sabharwal           May 6, 2010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F7CA9-1693-431B-9ED4-9FB45028FB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59675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291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143000"/>
            <a:ext cx="42291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3962400"/>
            <a:ext cx="42291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Ashish Sabharwal           May 6, 2010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B9144-CDD2-4F4D-9F69-0FF04D728C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59675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228600" y="1143000"/>
            <a:ext cx="86106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Ashish Sabharwal           May 6,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AF128-2AE7-4DEB-9BF4-FC1A62C25E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59675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143000"/>
            <a:ext cx="86106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Ashish Sabharwal           May 6,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F90C9-CD88-44FA-B943-8A6642A98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logo-w-4-color-network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114800"/>
            <a:ext cx="1417638" cy="124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cornell-logo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1214438"/>
            <a:ext cx="114300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762000" y="3276600"/>
            <a:ext cx="7620000" cy="7620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pic>
        <p:nvPicPr>
          <p:cNvPr id="7" name="Picture 38" descr="C:\Documents and Settings\Lukas\Desktop\Cornell_logo_new_image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52400"/>
            <a:ext cx="9858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733800"/>
            <a:ext cx="1293813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03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0657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403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57600" y="4038600"/>
            <a:ext cx="42672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Ashish Sabharwal           March 1, 2010</a:t>
            </a: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fld id="{DA8721F8-4292-294C-8706-DECF8D42C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5279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Ashish Sabharwal           March 1,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fld id="{47C76C1F-6661-164B-9D87-6BFC562D3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5337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Ashish Sabharwal           March 1,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fld id="{AE031A26-55C8-474E-B06A-0570B0139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936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Ashish Sabharwal           May 6,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F32C8-D34E-490C-AB04-43A65F30D2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1430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Ashish Sabharwal           March 1, 2010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fld id="{4F9BF5B0-3B17-4E42-BE8C-CC5F78541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653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Ashish Sabharwal           March 1, 2010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fld id="{377AF56B-28D3-3648-ABBB-8402A5AE8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814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Ashish Sabharwal           March 1, 2010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fld id="{7E4D2725-CDC9-CD4C-932D-9C6C47C63E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746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Ashish Sabharwal           March 1, 2010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fld id="{FD51F3B7-0827-1C46-8FC4-1D31BD017D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468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Ashish Sabharwal           March 1, 2010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fld id="{BC0D21D5-400F-8E46-896E-B109BD302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244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Ashish Sabharwal           March 1, 2010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fld id="{B1FF2956-8676-F540-9B38-24692FF5DA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8075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Ashish Sabharwal           March 1,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fld id="{0C95CF3F-44FA-1743-8ADD-FB8F5DF2F1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698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28600"/>
            <a:ext cx="215265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30555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Ashish Sabharwal           March 1,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fld id="{E3CBE79C-7E71-1046-B72E-908A2924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7641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59675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143000"/>
            <a:ext cx="42291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143000"/>
            <a:ext cx="42291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3962400"/>
            <a:ext cx="42291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Ashish Sabharwal           March 1, 2010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fld id="{833C4CCE-93BF-5449-9060-ED34964A2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5601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59675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143000"/>
            <a:ext cx="42291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143000"/>
            <a:ext cx="42291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Ashish Sabharwal           March 1, 2010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fld id="{0EF05694-C0C8-C947-A29B-9597949B6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233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Ashish Sabharwal           May 6,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A4774-93A4-4CCF-A615-36662C1F7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59675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291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143000"/>
            <a:ext cx="42291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3962400"/>
            <a:ext cx="42291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Ashish Sabharwal           March 1, 2010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fld id="{82BE5081-A7AC-0843-83A6-A3B1801FF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06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59675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228600" y="1143000"/>
            <a:ext cx="86106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Ashish Sabharwal           March 1,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fld id="{01D3396D-1CF1-B04D-9C2F-19E5C38B0B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1357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59675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143000"/>
            <a:ext cx="86106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Ashish Sabharwal           March 1,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ＭＳ Ｐゴシック" charset="0"/>
              </a:defRPr>
            </a:lvl1pPr>
          </a:lstStyle>
          <a:p>
            <a:pPr>
              <a:defRPr/>
            </a:pPr>
            <a:fld id="{638B5115-1290-0240-8148-5AB04DA853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730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3E187-ECD5-784D-BEA2-2AEDA41B15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795769"/>
      </p:ext>
    </p:extLst>
  </p:cSld>
  <p:clrMapOvr>
    <a:masterClrMapping/>
  </p:clrMapOvr>
  <p:transition>
    <p:wipe dir="r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0D6F6-C41F-AC46-9F6F-8B78E271D4B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492910"/>
      </p:ext>
    </p:extLst>
  </p:cSld>
  <p:clrMapOvr>
    <a:masterClrMapping/>
  </p:clrMapOvr>
  <p:transition>
    <p:wipe dir="r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819F8-757F-2F45-9952-E813B734BC1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158936"/>
      </p:ext>
    </p:extLst>
  </p:cSld>
  <p:clrMapOvr>
    <a:masterClrMapping/>
  </p:clrMapOvr>
  <p:transition>
    <p:wipe dir="r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143000"/>
            <a:ext cx="3540125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143000"/>
            <a:ext cx="3540125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3A270-47E9-5441-A225-06C9722ADDB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899336"/>
      </p:ext>
    </p:extLst>
  </p:cSld>
  <p:clrMapOvr>
    <a:masterClrMapping/>
  </p:clrMapOvr>
  <p:transition>
    <p:wipe dir="r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F6A17-469C-B34E-ABB5-95130E3CE8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117280"/>
      </p:ext>
    </p:extLst>
  </p:cSld>
  <p:clrMapOvr>
    <a:masterClrMapping/>
  </p:clrMapOvr>
  <p:transition>
    <p:wipe dir="r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080A7-C97F-604D-A2B2-E39E5A29D04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488165"/>
      </p:ext>
    </p:extLst>
  </p:cSld>
  <p:clrMapOvr>
    <a:masterClrMapping/>
  </p:clrMapOvr>
  <p:transition>
    <p:wipe dir="r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E4AFF-3A0A-254C-A1E4-E8C45833497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468447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1430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Ashish Sabharwal           May 6, 2010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33E93-7E47-4513-8EAE-CE9F26C6EB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42E4C-BA8E-7440-9D74-05F1BD663F8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107870"/>
      </p:ext>
    </p:extLst>
  </p:cSld>
  <p:clrMapOvr>
    <a:masterClrMapping/>
  </p:clrMapOvr>
  <p:transition>
    <p:wipe dir="r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088F8-9EE1-1B46-8140-AC7A427E307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856957"/>
      </p:ext>
    </p:extLst>
  </p:cSld>
  <p:clrMapOvr>
    <a:masterClrMapping/>
  </p:clrMapOvr>
  <p:transition>
    <p:wipe dir="r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62F59-01C7-5B48-B6F3-C1FC4C2709A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170392"/>
      </p:ext>
    </p:extLst>
  </p:cSld>
  <p:clrMapOvr>
    <a:masterClrMapping/>
  </p:clrMapOvr>
  <p:transition>
    <p:wipe dir="r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284163"/>
            <a:ext cx="1825625" cy="5754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8538" y="284163"/>
            <a:ext cx="5326062" cy="5754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1BE8E-CA82-2145-A52B-E0D9F9C639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682121"/>
      </p:ext>
    </p:extLst>
  </p:cSld>
  <p:clrMapOvr>
    <a:masterClrMapping/>
  </p:clrMapOvr>
  <p:transition>
    <p:wipe dir="r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538" y="284163"/>
            <a:ext cx="7304087" cy="842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143000"/>
            <a:ext cx="3540125" cy="4895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59325" y="1143000"/>
            <a:ext cx="3540125" cy="237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59325" y="3667125"/>
            <a:ext cx="3540125" cy="237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E9EE4-A7A5-3F4E-B2BA-1FED8C2189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064283"/>
      </p:ext>
    </p:extLst>
  </p:cSld>
  <p:clrMapOvr>
    <a:masterClrMapping/>
  </p:clrMapOvr>
  <p:transition>
    <p:wipe dir="r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538" y="284163"/>
            <a:ext cx="7304087" cy="842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143000"/>
            <a:ext cx="3540125" cy="4895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59325" y="1143000"/>
            <a:ext cx="3540125" cy="237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59325" y="3667125"/>
            <a:ext cx="3540125" cy="237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29E46-D32F-8C44-8252-674E5973FA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808325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Ashish Sabharwal           May 6, 2010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DD8BA-7A12-446E-A74B-E5933442B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Ashish Sabharwal           May 6, 2010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AD8F9-7F69-4925-8DB4-7C89E1B6CB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Ashish Sabharwal           May 6, 2010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07B9C-BBD8-4580-BC01-966426B9A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Ashish Sabharwal           May 6, 2010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C9107-CE17-47DA-AA71-181F0E91C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Ashish Sabharwal           May 6, 2010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E39F2-9347-48DB-902F-F356F269E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1.png"/><Relationship Id="rId19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5.xml"/><Relationship Id="rId20" Type="http://schemas.openxmlformats.org/officeDocument/2006/relationships/image" Target="../media/image3.png"/><Relationship Id="rId10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32.xml"/><Relationship Id="rId17" Type="http://schemas.openxmlformats.org/officeDocument/2006/relationships/theme" Target="../theme/theme2.xml"/><Relationship Id="rId18" Type="http://schemas.openxmlformats.org/officeDocument/2006/relationships/image" Target="../media/image1.png"/><Relationship Id="rId19" Type="http://schemas.openxmlformats.org/officeDocument/2006/relationships/image" Target="../media/image2.jpeg"/><Relationship Id="rId1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9.xml"/><Relationship Id="rId4" Type="http://schemas.openxmlformats.org/officeDocument/2006/relationships/slideLayout" Target="../slideLayouts/slideLayout20.xml"/><Relationship Id="rId5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3.xml"/><Relationship Id="rId8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5.xml"/><Relationship Id="rId14" Type="http://schemas.openxmlformats.org/officeDocument/2006/relationships/theme" Target="../theme/theme3.xml"/><Relationship Id="rId1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4.xml"/><Relationship Id="rId3" Type="http://schemas.openxmlformats.org/officeDocument/2006/relationships/slideLayout" Target="../slideLayouts/slideLayout35.xml"/><Relationship Id="rId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7.xml"/><Relationship Id="rId6" Type="http://schemas.openxmlformats.org/officeDocument/2006/relationships/slideLayout" Target="../slideLayouts/slideLayout38.xml"/><Relationship Id="rId7" Type="http://schemas.openxmlformats.org/officeDocument/2006/relationships/slideLayout" Target="../slideLayouts/slideLayout39.xml"/><Relationship Id="rId8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75596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143000"/>
            <a:ext cx="8610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4770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September 24, 2010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4770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fld id="{68DEC2AD-5E24-43A5-9667-8FEEC61FA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9" descr="cornell-logo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04800" y="6477000"/>
            <a:ext cx="838200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9" name="Rectangle 15"/>
          <p:cNvSpPr>
            <a:spLocks noChangeArrowheads="1"/>
          </p:cNvSpPr>
          <p:nvPr userDrawn="1"/>
        </p:nvSpPr>
        <p:spPr bwMode="auto">
          <a:xfrm>
            <a:off x="304800" y="914400"/>
            <a:ext cx="5029200" cy="76200"/>
          </a:xfrm>
          <a:prstGeom prst="rect">
            <a:avLst/>
          </a:prstGeom>
          <a:solidFill>
            <a:srgbClr val="CC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40" name="Line 16"/>
          <p:cNvSpPr>
            <a:spLocks noChangeShapeType="1"/>
          </p:cNvSpPr>
          <p:nvPr userDrawn="1"/>
        </p:nvSpPr>
        <p:spPr bwMode="auto">
          <a:xfrm>
            <a:off x="5257800" y="952500"/>
            <a:ext cx="35814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34" name="Picture 17" descr="C:\Documents and Settings\Lukas\Desktop\Cornell_logo_new_image.jpg"/>
          <p:cNvPicPr>
            <a:picLocks noChangeAspect="1" noChangeArrowheads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458200" y="228600"/>
            <a:ext cx="4921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2"/>
          <p:cNvPicPr>
            <a:picLocks noChangeAspect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7620000" y="257175"/>
            <a:ext cx="762000" cy="504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7559675" cy="609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143000"/>
            <a:ext cx="8610600" cy="54864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4770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Feb 26, 2010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Ashish Sabharwal           March 1, 2010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4770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0BC668F5-E546-814B-99E6-22ADF936DAD7}" type="slidenum">
              <a:rPr lang="en-US">
                <a:ea typeface="ＭＳ Ｐゴシック" charset="0"/>
              </a:rPr>
              <a:pPr>
                <a:defRPr/>
              </a:pPr>
              <a:t>‹#›</a:t>
            </a:fld>
            <a:endParaRPr lang="en-US">
              <a:ea typeface="ＭＳ Ｐゴシック" charset="0"/>
            </a:endParaRPr>
          </a:p>
        </p:txBody>
      </p:sp>
      <p:pic>
        <p:nvPicPr>
          <p:cNvPr id="15367" name="Picture 9" descr="cornell-logo"/>
          <p:cNvPicPr>
            <a:picLocks noChangeAspect="1" noChangeArrowheads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477000"/>
            <a:ext cx="838200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8" name="Rectangle 15"/>
          <p:cNvSpPr>
            <a:spLocks noChangeArrowheads="1"/>
          </p:cNvSpPr>
          <p:nvPr userDrawn="1"/>
        </p:nvSpPr>
        <p:spPr bwMode="auto">
          <a:xfrm>
            <a:off x="304800" y="914400"/>
            <a:ext cx="5029200" cy="7620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5369" name="Line 16"/>
          <p:cNvSpPr>
            <a:spLocks noChangeShapeType="1"/>
          </p:cNvSpPr>
          <p:nvPr userDrawn="1"/>
        </p:nvSpPr>
        <p:spPr bwMode="auto">
          <a:xfrm>
            <a:off x="5257800" y="952500"/>
            <a:ext cx="35814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en-US" sz="1600" b="1">
              <a:solidFill>
                <a:srgbClr val="009999"/>
              </a:solidFill>
              <a:ea typeface="ＭＳ Ｐゴシック" charset="0"/>
              <a:cs typeface="ＭＳ Ｐゴシック" charset="0"/>
            </a:endParaRPr>
          </a:p>
        </p:txBody>
      </p:sp>
      <p:pic>
        <p:nvPicPr>
          <p:cNvPr id="15370" name="Picture 17" descr="C:\Documents and Settings\Lukas\Desktop\Cornell_logo_new_image.jp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228600"/>
            <a:ext cx="49212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1" name="Picture 2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57175"/>
            <a:ext cx="7620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1366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89" r:id="rId8"/>
    <p:sldLayoutId id="2147483990" r:id="rId9"/>
    <p:sldLayoutId id="2147483991" r:id="rId10"/>
    <p:sldLayoutId id="2147483992" r:id="rId11"/>
    <p:sldLayoutId id="2147483993" r:id="rId12"/>
    <p:sldLayoutId id="2147483994" r:id="rId13"/>
    <p:sldLayoutId id="2147483995" r:id="rId14"/>
    <p:sldLayoutId id="2147483996" r:id="rId15"/>
    <p:sldLayoutId id="2147483997" r:id="rId16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32550"/>
            <a:ext cx="1941513" cy="2730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spcBef>
                <a:spcPct val="0"/>
              </a:spcBef>
              <a:defRPr/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45250"/>
            <a:ext cx="2955925" cy="2603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spcBef>
                <a:spcPct val="0"/>
              </a:spcBef>
              <a:defRPr/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3800"/>
            <a:ext cx="2066925" cy="3000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spcBef>
                <a:spcPct val="0"/>
              </a:spcBef>
              <a:defRPr/>
            </a:pPr>
            <a:fld id="{035B740A-8B90-5049-B75A-237A3B78233D}" type="slidenum">
              <a:rPr lang="en-US">
                <a:solidFill>
                  <a:srgbClr val="000000"/>
                </a:solidFill>
                <a:ea typeface="ＭＳ Ｐゴシック" charset="0"/>
              </a:rPr>
              <a:pPr>
                <a:spcBef>
                  <a:spcPct val="0"/>
                </a:spcBef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11113" y="1241425"/>
            <a:ext cx="9131300" cy="0"/>
          </a:xfrm>
          <a:prstGeom prst="line">
            <a:avLst/>
          </a:prstGeom>
          <a:noFill/>
          <a:ln w="25400">
            <a:solidFill>
              <a:srgbClr val="001F7E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endParaRPr lang="en-US" sz="1600" b="1">
              <a:solidFill>
                <a:srgbClr val="FC0128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98538" y="284163"/>
            <a:ext cx="7304087" cy="84296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143000"/>
            <a:ext cx="7232650" cy="48958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Text Body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6672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  <p:sldLayoutId id="2147484010" r:id="rId12"/>
    <p:sldLayoutId id="2147484011" r:id="rId13"/>
  </p:sldLayoutIdLst>
  <p:transition>
    <p:wipe dir="r"/>
  </p:transition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hlink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hlink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hlink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hlink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hlink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  <a:ea typeface="ＭＳ Ｐゴシック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  <a:ea typeface="ＭＳ Ｐゴシック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  <a:ea typeface="ＭＳ Ｐゴシック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  <a:ea typeface="ＭＳ Ｐゴシック" charset="0"/>
        </a:defRPr>
      </a:lvl9pPr>
    </p:titleStyle>
    <p:bodyStyle>
      <a:lvl1pPr marL="225425" indent="-225425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2000" b="1">
          <a:solidFill>
            <a:srgbClr val="063DE8"/>
          </a:solidFill>
          <a:latin typeface="+mn-lt"/>
          <a:ea typeface="+mn-ea"/>
          <a:cs typeface="ＭＳ Ｐゴシック" charset="0"/>
        </a:defRPr>
      </a:lvl1pPr>
      <a:lvl2pPr marL="917575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defRPr sz="2000" b="1">
          <a:solidFill>
            <a:srgbClr val="063DE8"/>
          </a:solidFill>
          <a:latin typeface="+mn-lt"/>
          <a:ea typeface="+mn-ea"/>
        </a:defRPr>
      </a:lvl2pPr>
      <a:lvl3pPr marL="1260475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defRPr sz="1600" b="1">
          <a:solidFill>
            <a:srgbClr val="063DE8"/>
          </a:solidFill>
          <a:latin typeface="+mn-lt"/>
          <a:ea typeface="+mn-ea"/>
        </a:defRPr>
      </a:lvl3pPr>
      <a:lvl4pPr marL="1546225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defRPr sz="1400" b="1">
          <a:solidFill>
            <a:srgbClr val="063DE8"/>
          </a:solidFill>
          <a:latin typeface="+mn-lt"/>
          <a:ea typeface="+mn-ea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400" b="1">
          <a:solidFill>
            <a:srgbClr val="063DE8"/>
          </a:solidFill>
          <a:latin typeface="+mn-lt"/>
          <a:ea typeface="+mn-ea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600" b="1">
          <a:solidFill>
            <a:srgbClr val="063DE8"/>
          </a:solidFill>
          <a:latin typeface="+mn-lt"/>
          <a:ea typeface="+mn-ea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600" b="1">
          <a:solidFill>
            <a:srgbClr val="063DE8"/>
          </a:solidFill>
          <a:latin typeface="+mn-lt"/>
          <a:ea typeface="+mn-ea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600" b="1">
          <a:solidFill>
            <a:srgbClr val="063DE8"/>
          </a:solidFill>
          <a:latin typeface="+mn-lt"/>
          <a:ea typeface="+mn-ea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600" b="1">
          <a:solidFill>
            <a:srgbClr val="063DE8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image" Target="../media/image13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1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3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5"/>
          <p:cNvSpPr>
            <a:spLocks noGrp="1"/>
          </p:cNvSpPr>
          <p:nvPr>
            <p:ph type="ctrTitle"/>
          </p:nvPr>
        </p:nvSpPr>
        <p:spPr>
          <a:xfrm>
            <a:off x="0" y="1"/>
            <a:ext cx="6096000" cy="1219199"/>
          </a:xfrm>
        </p:spPr>
        <p:txBody>
          <a:bodyPr/>
          <a:lstStyle/>
          <a:p>
            <a:pPr algn="ctr"/>
            <a:r>
              <a:rPr lang="en-US" sz="2400" b="1" cap="small" dirty="0" smtClean="0">
                <a:solidFill>
                  <a:schemeClr val="accent2">
                    <a:lumMod val="75000"/>
                  </a:schemeClr>
                </a:solidFill>
                <a:latin typeface="Times" pitchFamily="18" charset="0"/>
                <a:cs typeface="Times New Roman" pitchFamily="18" charset="0"/>
              </a:rPr>
              <a:t>Emergence of Intelligent Machines:</a:t>
            </a:r>
            <a:br>
              <a:rPr lang="en-US" sz="2400" b="1" cap="small" dirty="0" smtClean="0">
                <a:solidFill>
                  <a:schemeClr val="accent2">
                    <a:lumMod val="75000"/>
                  </a:schemeClr>
                </a:solidFill>
                <a:latin typeface="Times" pitchFamily="18" charset="0"/>
                <a:cs typeface="Times New Roman" pitchFamily="18" charset="0"/>
              </a:rPr>
            </a:br>
            <a:r>
              <a:rPr lang="en-US" sz="2400" b="1" cap="small" dirty="0" smtClean="0">
                <a:solidFill>
                  <a:schemeClr val="accent2">
                    <a:lumMod val="75000"/>
                  </a:schemeClr>
                </a:solidFill>
                <a:latin typeface="Times" pitchFamily="18" charset="0"/>
                <a:cs typeface="Times New Roman" pitchFamily="18" charset="0"/>
              </a:rPr>
              <a:t>Challenges and Opportunities</a:t>
            </a:r>
            <a:endParaRPr lang="en-US" sz="2400" b="1" cap="small" dirty="0">
              <a:solidFill>
                <a:schemeClr val="accent2">
                  <a:lumMod val="75000"/>
                </a:schemeClr>
              </a:solidFill>
              <a:latin typeface="Times" pitchFamily="18" charset="0"/>
              <a:cs typeface="Times New Roman" pitchFamily="18" charset="0"/>
            </a:endParaRPr>
          </a:p>
        </p:txBody>
      </p:sp>
      <p:sp>
        <p:nvSpPr>
          <p:cNvPr id="18435" name="Subtitle 6"/>
          <p:cNvSpPr>
            <a:spLocks noGrp="1"/>
          </p:cNvSpPr>
          <p:nvPr>
            <p:ph type="subTitle" idx="1"/>
          </p:nvPr>
        </p:nvSpPr>
        <p:spPr>
          <a:xfrm>
            <a:off x="3276600" y="3733800"/>
            <a:ext cx="4800600" cy="1295400"/>
          </a:xfrm>
        </p:spPr>
        <p:txBody>
          <a:bodyPr/>
          <a:lstStyle/>
          <a:p>
            <a:pPr>
              <a:tabLst>
                <a:tab pos="573088" algn="l"/>
              </a:tabLst>
            </a:pPr>
            <a:r>
              <a:rPr lang="en-US" sz="2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Prof. Carla Gomes</a:t>
            </a:r>
          </a:p>
          <a:p>
            <a:pPr>
              <a:tabLst>
                <a:tab pos="573088" algn="l"/>
              </a:tabLst>
            </a:pPr>
            <a:r>
              <a:rPr lang="en-US" sz="2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Prof. Bart Selman</a:t>
            </a:r>
          </a:p>
          <a:p>
            <a:pPr>
              <a:tabLst>
                <a:tab pos="573088" algn="l"/>
              </a:tabLst>
            </a:pPr>
            <a:r>
              <a:rPr lang="en-US" sz="2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Cornell University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573088" algn="l"/>
              </a:tabLst>
            </a:pPr>
            <a:endParaRPr lang="en-US" dirty="0" smtClean="0"/>
          </a:p>
          <a:p>
            <a:pPr>
              <a:tabLst>
                <a:tab pos="573088" algn="l"/>
              </a:tabLst>
            </a:pPr>
            <a:endParaRPr lang="en-US" dirty="0" smtClean="0"/>
          </a:p>
          <a:p>
            <a:pPr>
              <a:tabLst>
                <a:tab pos="573088" algn="l"/>
              </a:tabLst>
            </a:pPr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1143000" y="1905000"/>
            <a:ext cx="7467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CS6700: 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The Emergence of </a:t>
            </a:r>
            <a:r>
              <a:rPr lang="en-US" sz="2800" b="1" dirty="0" smtClean="0">
                <a:solidFill>
                  <a:srgbClr val="FF0000"/>
                </a:solidFill>
              </a:rPr>
              <a:t>Non-Human Intelligence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37" name="Picture 2" descr="page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371600"/>
            <a:ext cx="3343275" cy="359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4579" name="Text Box 3"/>
          <p:cNvSpPr txBox="1">
            <a:spLocks noChangeArrowheads="1"/>
          </p:cNvSpPr>
          <p:nvPr/>
        </p:nvSpPr>
        <p:spPr bwMode="auto">
          <a:xfrm>
            <a:off x="2316973" y="461963"/>
            <a:ext cx="470849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63DE8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800" b="1" dirty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Finally, 15,000 pages later:</a:t>
            </a:r>
          </a:p>
        </p:txBody>
      </p:sp>
      <p:sp>
        <p:nvSpPr>
          <p:cNvPr id="1944580" name="Text Box 4"/>
          <p:cNvSpPr txBox="1">
            <a:spLocks noChangeArrowheads="1"/>
          </p:cNvSpPr>
          <p:nvPr/>
        </p:nvSpPr>
        <p:spPr bwMode="auto">
          <a:xfrm>
            <a:off x="3124200" y="1295400"/>
            <a:ext cx="27686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000" b="1">
                <a:solidFill>
                  <a:srgbClr val="FC0128"/>
                </a:solidFill>
                <a:ea typeface="ＭＳ Ｐゴシック" charset="0"/>
                <a:cs typeface="ＭＳ Ｐゴシック" charset="0"/>
              </a:rPr>
              <a:t>                                     </a:t>
            </a:r>
          </a:p>
        </p:txBody>
      </p:sp>
      <p:graphicFrame>
        <p:nvGraphicFramePr>
          <p:cNvPr id="91140" name="Object 5"/>
          <p:cNvGraphicFramePr>
            <a:graphicFrameLocks noChangeAspect="1"/>
          </p:cNvGraphicFramePr>
          <p:nvPr/>
        </p:nvGraphicFramePr>
        <p:xfrm>
          <a:off x="2362200" y="5410200"/>
          <a:ext cx="300990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" name="Bitmap Image" r:id="rId5" imgW="3010320" imgH="552527" progId="Paint.Picture">
                  <p:embed/>
                </p:oleObj>
              </mc:Choice>
              <mc:Fallback>
                <p:oleObj name="Bitmap Image" r:id="rId5" imgW="3010320" imgH="552527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410200"/>
                        <a:ext cx="300990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4582" name="Text Box 6"/>
          <p:cNvSpPr txBox="1">
            <a:spLocks noChangeArrowheads="1"/>
          </p:cNvSpPr>
          <p:nvPr/>
        </p:nvSpPr>
        <p:spPr bwMode="auto">
          <a:xfrm>
            <a:off x="1363302" y="5867400"/>
            <a:ext cx="715241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000" b="1" i="1" dirty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Current </a:t>
            </a:r>
            <a:r>
              <a:rPr lang="en-US" sz="2000" b="1" i="1" dirty="0" smtClean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reasoning engines can solve </a:t>
            </a:r>
            <a:r>
              <a:rPr lang="en-US" sz="2000" b="1" i="1" dirty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this instance in </a:t>
            </a:r>
          </a:p>
          <a:p>
            <a:pPr>
              <a:spcBef>
                <a:spcPct val="0"/>
              </a:spcBef>
              <a:defRPr/>
            </a:pPr>
            <a:r>
              <a:rPr lang="en-US" sz="2000" b="1" i="1" dirty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a</a:t>
            </a:r>
            <a:r>
              <a:rPr lang="en-US" sz="2000" b="1" i="1" dirty="0" smtClean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 few seconds! (no satisfying assignment exists + proof)</a:t>
            </a:r>
          </a:p>
          <a:p>
            <a:pPr>
              <a:spcBef>
                <a:spcPct val="0"/>
              </a:spcBef>
              <a:defRPr/>
            </a:pPr>
            <a:endParaRPr lang="en-US" sz="2000" b="1" i="1" dirty="0">
              <a:solidFill>
                <a:srgbClr val="CC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944583" name="Text Box 7"/>
          <p:cNvSpPr txBox="1">
            <a:spLocks noChangeArrowheads="1"/>
          </p:cNvSpPr>
          <p:nvPr/>
        </p:nvSpPr>
        <p:spPr bwMode="auto">
          <a:xfrm>
            <a:off x="643053" y="5029200"/>
            <a:ext cx="371134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1600" b="1" i="1" dirty="0">
                <a:solidFill>
                  <a:srgbClr val="0235AD"/>
                </a:solidFill>
                <a:ea typeface="ＭＳ Ｐゴシック" charset="0"/>
                <a:cs typeface="ＭＳ Ｐゴシック" charset="0"/>
              </a:rPr>
              <a:t>Search space of truth assignments:</a:t>
            </a:r>
          </a:p>
        </p:txBody>
      </p:sp>
    </p:spTree>
    <p:extLst>
      <p:ext uri="{BB962C8B-B14F-4D97-AF65-F5344CB8AC3E}">
        <p14:creationId xmlns:p14="http://schemas.microsoft.com/office/powerpoint/2010/main" val="426631972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458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86600" y="6353066"/>
            <a:ext cx="1905000" cy="228600"/>
          </a:xfrm>
          <a:noFill/>
        </p:spPr>
        <p:txBody>
          <a:bodyPr/>
          <a:lstStyle/>
          <a:p>
            <a:fld id="{CC21D7EC-8966-44D1-BAB9-53C5C36BA6B6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304800" y="304801"/>
            <a:ext cx="8610600" cy="624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</a:pP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Back to sequences of +1/-1s</a:t>
            </a:r>
          </a:p>
          <a:p>
            <a:pPr algn="l">
              <a:spcBef>
                <a:spcPts val="600"/>
              </a:spcBef>
            </a:pP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Encoding has variables for the sequence </a:t>
            </a:r>
            <a:r>
              <a:rPr lang="en-U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X_1, X_2, …, X_N</a:t>
            </a:r>
          </a:p>
          <a:p>
            <a:pPr algn="l">
              <a:spcBef>
                <a:spcPts val="600"/>
              </a:spcBef>
            </a:pPr>
            <a:r>
              <a:rPr lang="en-US" sz="2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  (we interpret True for +1 and False for -1)</a:t>
            </a:r>
          </a:p>
          <a:p>
            <a:pPr algn="l">
              <a:spcBef>
                <a:spcPts val="600"/>
              </a:spcBef>
            </a:pP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but also e.g.</a:t>
            </a:r>
          </a:p>
          <a:p>
            <a:pPr algn="l">
              <a:spcBef>
                <a:spcPts val="600"/>
              </a:spcBef>
            </a:pPr>
            <a:r>
              <a:rPr lang="en-US" sz="2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Proposition:</a:t>
            </a:r>
            <a:r>
              <a:rPr lang="en-U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“sum_of_first_2_terms_of_step_by_2_subseq_=_2”   </a:t>
            </a:r>
          </a:p>
          <a:p>
            <a:pPr algn="l">
              <a:spcBef>
                <a:spcPts val="600"/>
              </a:spcBef>
            </a:pPr>
            <a:r>
              <a:rPr lang="en-US" sz="2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(for any given setting of </a:t>
            </a:r>
            <a:r>
              <a:rPr lang="en-US" sz="2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X_1 … X_N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this is either True or False)</a:t>
            </a:r>
          </a:p>
          <a:p>
            <a:pPr algn="l">
              <a:spcBef>
                <a:spcPts val="600"/>
              </a:spcBef>
            </a:pPr>
            <a:endParaRPr lang="en-US" sz="2200" b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ts val="600"/>
              </a:spcBef>
            </a:pP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and statements of the form:</a:t>
            </a:r>
          </a:p>
          <a:p>
            <a:pPr algn="l">
              <a:spcBef>
                <a:spcPts val="600"/>
              </a:spcBef>
            </a:pPr>
            <a:r>
              <a:rPr lang="en-US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IF  ((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sum_of_first_2_terms_of_step_by_2_subseq_</a:t>
            </a:r>
            <a:r>
              <a:rPr lang="en-US" sz="2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_2 </a:t>
            </a:r>
            <a:r>
              <a:rPr lang="en-US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==</a:t>
            </a:r>
            <a:r>
              <a:rPr lang="en-U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True</a:t>
            </a:r>
            <a:r>
              <a:rPr lang="en-US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spcBef>
                <a:spcPts val="600"/>
              </a:spcBef>
            </a:pPr>
            <a:r>
              <a:rPr lang="en-US" sz="2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AND (</a:t>
            </a:r>
            <a:r>
              <a:rPr lang="en-U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X_8 </a:t>
            </a: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==</a:t>
            </a:r>
            <a:r>
              <a:rPr lang="en-US" sz="2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False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))</a:t>
            </a:r>
          </a:p>
          <a:p>
            <a:pPr algn="l">
              <a:spcBef>
                <a:spcPts val="600"/>
              </a:spcBef>
            </a:pPr>
            <a:r>
              <a:rPr lang="en-US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THEN </a:t>
            </a:r>
          </a:p>
          <a:p>
            <a:pPr algn="l">
              <a:spcBef>
                <a:spcPts val="600"/>
              </a:spcBef>
            </a:pP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(</a:t>
            </a:r>
            <a:r>
              <a:rPr lang="en-U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sum_of_first_3_terms_of_step_by_2_subseq_</a:t>
            </a:r>
            <a:r>
              <a:rPr lang="en-US" sz="2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_1 </a:t>
            </a: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==</a:t>
            </a:r>
            <a:r>
              <a:rPr lang="en-US" sz="2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True</a:t>
            </a:r>
            <a:r>
              <a:rPr lang="en-US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l">
              <a:spcBef>
                <a:spcPts val="600"/>
              </a:spcBef>
            </a:pPr>
            <a:endParaRPr lang="en-US" sz="2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ts val="600"/>
              </a:spcBef>
            </a:pP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Encoding: 37,418 variables and 161,460 clauses / constraints.</a:t>
            </a:r>
          </a:p>
          <a:p>
            <a:pPr algn="l">
              <a:spcBef>
                <a:spcPts val="600"/>
              </a:spcBef>
            </a:pPr>
            <a:r>
              <a:rPr lang="en-US" sz="22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Sequence found in about 1 hour (MacBook Air)</a:t>
            </a:r>
            <a:r>
              <a:rPr lang="en-US" sz="2200" b="1" i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b="1" i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12051" y="6412468"/>
            <a:ext cx="6517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Perhaps SAT solver was “lucky” in finding the sequence?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874467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86600" y="6353066"/>
            <a:ext cx="1905000" cy="228600"/>
          </a:xfrm>
          <a:noFill/>
        </p:spPr>
        <p:txBody>
          <a:bodyPr/>
          <a:lstStyle/>
          <a:p>
            <a:fld id="{CC21D7EC-8966-44D1-BAB9-53C5C36BA6B6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381000" y="304800"/>
            <a:ext cx="8458200" cy="5032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</a:pP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But, remarkably, each sequence of </a:t>
            </a:r>
            <a:r>
              <a:rPr lang="en-US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1161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or longer leads to a +3 (or -3) somewhere. (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Erdos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discrepancy conjecture)</a:t>
            </a:r>
          </a:p>
          <a:p>
            <a:pPr algn="l">
              <a:spcBef>
                <a:spcPts val="600"/>
              </a:spcBef>
            </a:pPr>
            <a:endParaRPr lang="en-US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ts val="600"/>
              </a:spcBef>
            </a:pP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Encoding: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37,462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variables and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161,644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clauses / constraints.</a:t>
            </a:r>
          </a:p>
          <a:p>
            <a:pPr algn="l">
              <a:spcBef>
                <a:spcPts val="600"/>
              </a:spcBef>
            </a:pPr>
            <a:r>
              <a:rPr lang="en-US" sz="2200" b="1" i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Proof of </a:t>
            </a:r>
            <a:r>
              <a:rPr lang="en-US" sz="22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non-existence </a:t>
            </a:r>
            <a:r>
              <a:rPr lang="en-US" sz="2200" b="1" i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of discrepancy 2 sequence </a:t>
            </a:r>
            <a:r>
              <a:rPr lang="en-US" sz="22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found in about </a:t>
            </a:r>
            <a:r>
              <a:rPr lang="en-US" sz="2200" b="1" i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22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hour (MacBook Air).</a:t>
            </a:r>
          </a:p>
          <a:p>
            <a:pPr algn="l">
              <a:spcBef>
                <a:spcPts val="600"/>
              </a:spcBef>
            </a:pPr>
            <a:endParaRPr lang="en-US" sz="2200" dirty="0" smtClean="0">
              <a:solidFill>
                <a:srgbClr val="00009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ts val="600"/>
              </a:spcBef>
            </a:pPr>
            <a:r>
              <a:rPr lang="en-US" sz="2200" b="1" dirty="0" smtClean="0">
                <a:solidFill>
                  <a:srgbClr val="000090"/>
                </a:solidFill>
                <a:latin typeface="Times New Roman" pitchFamily="18" charset="0"/>
                <a:cs typeface="Times New Roman" pitchFamily="18" charset="0"/>
              </a:rPr>
              <a:t>Proof: 13 gigabytes and independently verified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(50 line proof checking program).</a:t>
            </a:r>
            <a:r>
              <a:rPr lang="en-US" sz="2200" b="1" dirty="0" smtClean="0">
                <a:solidFill>
                  <a:srgbClr val="000090"/>
                </a:solidFill>
                <a:latin typeface="Times New Roman" pitchFamily="18" charset="0"/>
                <a:cs typeface="Times New Roman" pitchFamily="18" charset="0"/>
              </a:rPr>
              <a:t> Proof is around a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billion</a:t>
            </a:r>
            <a:r>
              <a:rPr lang="en-US" sz="2200" b="1" dirty="0" smtClean="0">
                <a:solidFill>
                  <a:srgbClr val="000090"/>
                </a:solidFill>
                <a:latin typeface="Times New Roman" pitchFamily="18" charset="0"/>
                <a:cs typeface="Times New Roman" pitchFamily="18" charset="0"/>
              </a:rPr>
              <a:t> small inference steps.</a:t>
            </a:r>
          </a:p>
          <a:p>
            <a:pPr marL="0" lvl="1" algn="l">
              <a:spcBef>
                <a:spcPts val="600"/>
              </a:spcBef>
            </a:pPr>
            <a:endParaRPr lang="en-US" sz="2200" b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algn="l">
              <a:spcBef>
                <a:spcPts val="600"/>
              </a:spcBef>
            </a:pP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Machine understands and can verify result easily (milliseconds); Humans: probably never. Still, we can be certain of the result because of the verifier.</a:t>
            </a:r>
            <a:endParaRPr lang="en-US" sz="22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806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85801" y="0"/>
            <a:ext cx="5257799" cy="5334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  <a:latin typeface="Times" pitchFamily="18" charset="0"/>
              </a:rPr>
              <a:t>Observations</a:t>
            </a:r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86600" y="6353066"/>
            <a:ext cx="1905000" cy="228600"/>
          </a:xfrm>
          <a:noFill/>
        </p:spPr>
        <p:txBody>
          <a:bodyPr/>
          <a:lstStyle/>
          <a:p>
            <a:fld id="{CC21D7EC-8966-44D1-BAB9-53C5C36BA6B6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5" name="Rectangle 27"/>
          <p:cNvSpPr>
            <a:spLocks noChangeArrowheads="1"/>
          </p:cNvSpPr>
          <p:nvPr/>
        </p:nvSpPr>
        <p:spPr bwMode="auto">
          <a:xfrm>
            <a:off x="381000" y="692290"/>
            <a:ext cx="8458200" cy="5816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l">
              <a:spcBef>
                <a:spcPts val="600"/>
              </a:spcBef>
              <a:buAutoNum type="arabicParenR"/>
            </a:pP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Result different from earlier “computer math” results, such as the proof of the 4 </a:t>
            </a:r>
            <a:r>
              <a:rPr lang="en-US" sz="2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color t</a:t>
            </a: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heorem, because here we don’t need to trust the theorem </a:t>
            </a:r>
            <a:r>
              <a:rPr lang="en-US" sz="2200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prover</a:t>
            </a: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. Final proof (“certificate”) can be checked easily by anyone.</a:t>
            </a:r>
          </a:p>
          <a:p>
            <a:pPr marL="457200" indent="-457200" algn="l">
              <a:spcBef>
                <a:spcPts val="600"/>
              </a:spcBef>
              <a:buAutoNum type="arabicParenR"/>
            </a:pP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It’s </a:t>
            </a:r>
            <a:r>
              <a:rPr lang="en-US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brute force search. </a:t>
            </a:r>
            <a:r>
              <a:rPr lang="en-US" sz="2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Earlier SAT </a:t>
            </a:r>
            <a:r>
              <a:rPr lang="en-US" sz="2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solvers cannot find the proof. Specialized programs cannot find the proof. </a:t>
            </a:r>
          </a:p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Brute force proof is of order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2^1161 = 3.13 x 10^349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 Current solver finds complete proof with “only” around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1.2 x 10^10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steps. Clever learning and reasoning enables a factor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10^339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reduction in proof size. </a:t>
            </a:r>
          </a:p>
          <a:p>
            <a:pPr marL="457200" indent="-457200" algn="l">
              <a:spcBef>
                <a:spcPts val="600"/>
              </a:spcBef>
              <a:buAutoNum type="arabicParenR" startAt="3"/>
            </a:pPr>
            <a:r>
              <a:rPr lang="en-US" sz="2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In part inspired by discrepancy 2 result, Terence Tao proved just a few months ago the general </a:t>
            </a:r>
            <a:r>
              <a:rPr lang="en-US" sz="2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Erdos</a:t>
            </a:r>
            <a:r>
              <a:rPr lang="en-US" sz="2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conjecture (for any discrepancy). Deep and subtle math.</a:t>
            </a:r>
          </a:p>
          <a:p>
            <a:pPr marL="457200" indent="-457200" algn="l">
              <a:spcBef>
                <a:spcPts val="600"/>
              </a:spcBef>
              <a:buAutoNum type="arabicParenR" startAt="3"/>
            </a:pPr>
            <a:r>
              <a:rPr lang="en-US" sz="2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But, does not fully supersedes the 1161 result for the discrepancy 2. Future math may build further on these types of computational results. (I.e. true, verifiable facts but  not human accessible.)</a:t>
            </a:r>
            <a:endParaRPr lang="en-US" sz="22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750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85801" y="304800"/>
            <a:ext cx="5257799" cy="5334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  <a:latin typeface="Times" pitchFamily="18" charset="0"/>
              </a:rPr>
              <a:t>Other examples</a:t>
            </a:r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86600" y="6353066"/>
            <a:ext cx="1905000" cy="228600"/>
          </a:xfrm>
          <a:noFill/>
        </p:spPr>
        <p:txBody>
          <a:bodyPr/>
          <a:lstStyle/>
          <a:p>
            <a:fld id="{CC21D7EC-8966-44D1-BAB9-53C5C36BA6B6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5" name="Rectangle 27"/>
          <p:cNvSpPr>
            <a:spLocks noChangeArrowheads="1"/>
          </p:cNvSpPr>
          <p:nvPr/>
        </p:nvSpPr>
        <p:spPr bwMode="auto">
          <a:xfrm>
            <a:off x="533400" y="1066800"/>
            <a:ext cx="83820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l">
              <a:spcBef>
                <a:spcPts val="600"/>
              </a:spcBef>
            </a:pPr>
            <a:r>
              <a:rPr lang="en-US" sz="2200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AlphaGo</a:t>
            </a: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2200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AlphaGoZero</a:t>
            </a: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2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l">
              <a:spcBef>
                <a:spcPts val="600"/>
              </a:spcBef>
            </a:pP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Core engine</a:t>
            </a:r>
          </a:p>
          <a:p>
            <a:pPr lvl="2" algn="l">
              <a:spcBef>
                <a:spcPts val="600"/>
              </a:spcBef>
            </a:pP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Monte Carlo Tree Search (UCT, 2006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+ Deep Learning</a:t>
            </a:r>
            <a:endParaRPr lang="en-US" sz="2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l">
              <a:spcBef>
                <a:spcPts val="600"/>
              </a:spcBef>
            </a:pPr>
            <a:r>
              <a:rPr lang="en-US" sz="2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Final boost: deep learning and reinforcement learning.</a:t>
            </a:r>
          </a:p>
          <a:p>
            <a:pPr lvl="3" algn="l">
              <a:spcBef>
                <a:spcPts val="600"/>
              </a:spcBef>
            </a:pP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earch part </a:t>
            </a:r>
            <a:r>
              <a:rPr lang="en-US" sz="2200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and insights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may remain beyond human understanding.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Update: Google’s DeepMind team is studying this issue.</a:t>
            </a:r>
          </a:p>
          <a:p>
            <a:pPr lvl="2" algn="l">
              <a:spcBef>
                <a:spcPts val="600"/>
              </a:spcBef>
            </a:pPr>
            <a:endParaRPr lang="en-US" sz="22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Planning: We can synthesize optimal plan sequences of 1000+ steps.</a:t>
            </a:r>
          </a:p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Changes the notion of a “program”</a:t>
            </a:r>
          </a:p>
          <a:p>
            <a:pPr lvl="1" algn="l">
              <a:spcBef>
                <a:spcPts val="600"/>
              </a:spcBef>
            </a:pPr>
            <a:r>
              <a:rPr lang="en-US" sz="22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A planning-enabled robot will synthesize its plans on-the-fly given its current abilities. Quite different from current pre-programmed industrial robots.</a:t>
            </a:r>
            <a:endParaRPr lang="en-US" sz="22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42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 b="1">
                <a:solidFill>
                  <a:schemeClr val="hlink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600" b="1">
                <a:solidFill>
                  <a:schemeClr val="hlink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600" b="1">
                <a:solidFill>
                  <a:schemeClr val="hlink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600" b="1">
                <a:solidFill>
                  <a:schemeClr val="hlink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hlink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hlink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hlink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hlink"/>
                </a:solidFill>
                <a:latin typeface="Arial" charset="0"/>
                <a:ea typeface="ＭＳ Ｐゴシック" charset="0"/>
              </a:defRPr>
            </a:lvl9pPr>
          </a:lstStyle>
          <a:p>
            <a:fld id="{833818AB-E7AE-E147-BE28-54CCBF7D6629}" type="slidenum">
              <a:rPr lang="en-US" sz="1200">
                <a:solidFill>
                  <a:srgbClr val="000000"/>
                </a:solidFill>
              </a:rPr>
              <a:pPr/>
              <a:t>15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711711" name="Oval 31"/>
          <p:cNvSpPr>
            <a:spLocks noChangeArrowheads="1"/>
          </p:cNvSpPr>
          <p:nvPr/>
        </p:nvSpPr>
        <p:spPr bwMode="auto">
          <a:xfrm>
            <a:off x="4419600" y="1066800"/>
            <a:ext cx="3581400" cy="480060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2857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65" name="Oval 2"/>
          <p:cNvSpPr>
            <a:spLocks noChangeArrowheads="1"/>
          </p:cNvSpPr>
          <p:nvPr/>
        </p:nvSpPr>
        <p:spPr bwMode="auto">
          <a:xfrm>
            <a:off x="4648200" y="1752600"/>
            <a:ext cx="3124200" cy="4114800"/>
          </a:xfrm>
          <a:prstGeom prst="ellipse">
            <a:avLst/>
          </a:prstGeom>
          <a:gradFill rotWithShape="1">
            <a:gsLst>
              <a:gs pos="0">
                <a:srgbClr val="CC3300"/>
              </a:gs>
              <a:gs pos="100000">
                <a:srgbClr val="340D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66" name="Oval 3"/>
          <p:cNvSpPr>
            <a:spLocks noChangeArrowheads="1"/>
          </p:cNvSpPr>
          <p:nvPr/>
        </p:nvSpPr>
        <p:spPr bwMode="auto">
          <a:xfrm>
            <a:off x="5033963" y="2514600"/>
            <a:ext cx="2362200" cy="3355975"/>
          </a:xfrm>
          <a:prstGeom prst="ellipse">
            <a:avLst/>
          </a:prstGeom>
          <a:gradFill rotWithShape="1">
            <a:gsLst>
              <a:gs pos="0">
                <a:srgbClr val="804000"/>
              </a:gs>
              <a:gs pos="100000">
                <a:srgbClr val="00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67" name="Oval 4"/>
          <p:cNvSpPr>
            <a:spLocks noChangeArrowheads="1"/>
          </p:cNvSpPr>
          <p:nvPr/>
        </p:nvSpPr>
        <p:spPr bwMode="auto">
          <a:xfrm>
            <a:off x="5257800" y="3200400"/>
            <a:ext cx="1905000" cy="2670175"/>
          </a:xfrm>
          <a:prstGeom prst="ellipse">
            <a:avLst/>
          </a:prstGeom>
          <a:gradFill rotWithShape="1">
            <a:gsLst>
              <a:gs pos="0">
                <a:srgbClr val="FFCC66"/>
              </a:gs>
              <a:gs pos="100000">
                <a:srgbClr val="41341A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68" name="Oval 5"/>
          <p:cNvSpPr>
            <a:spLocks noChangeArrowheads="1"/>
          </p:cNvSpPr>
          <p:nvPr/>
        </p:nvSpPr>
        <p:spPr bwMode="auto">
          <a:xfrm>
            <a:off x="5491163" y="3889375"/>
            <a:ext cx="1447800" cy="1981200"/>
          </a:xfrm>
          <a:prstGeom prst="ellipse">
            <a:avLst/>
          </a:prstGeom>
          <a:gradFill rotWithShape="1">
            <a:gsLst>
              <a:gs pos="0">
                <a:srgbClr val="FFFFCC"/>
              </a:gs>
              <a:gs pos="100000">
                <a:srgbClr val="10100D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69" name="Oval 6"/>
          <p:cNvSpPr>
            <a:spLocks noChangeArrowheads="1"/>
          </p:cNvSpPr>
          <p:nvPr/>
        </p:nvSpPr>
        <p:spPr bwMode="auto">
          <a:xfrm>
            <a:off x="5795963" y="4575175"/>
            <a:ext cx="838200" cy="1295400"/>
          </a:xfrm>
          <a:prstGeom prst="ellipse">
            <a:avLst/>
          </a:prstGeom>
          <a:gradFill rotWithShape="1">
            <a:gsLst>
              <a:gs pos="0">
                <a:srgbClr val="336600"/>
              </a:gs>
              <a:gs pos="100000">
                <a:srgbClr val="1327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70" name="Freeform 7"/>
          <p:cNvSpPr>
            <a:spLocks/>
          </p:cNvSpPr>
          <p:nvPr/>
        </p:nvSpPr>
        <p:spPr bwMode="auto">
          <a:xfrm>
            <a:off x="5715000" y="2667000"/>
            <a:ext cx="914400" cy="152400"/>
          </a:xfrm>
          <a:custGeom>
            <a:avLst/>
            <a:gdLst>
              <a:gd name="T0" fmla="*/ 0 w 768"/>
              <a:gd name="T1" fmla="*/ 0 h 96"/>
              <a:gd name="T2" fmla="*/ 2147483647 w 768"/>
              <a:gd name="T3" fmla="*/ 2147483647 h 96"/>
              <a:gd name="T4" fmla="*/ 2147483647 w 768"/>
              <a:gd name="T5" fmla="*/ 0 h 96"/>
              <a:gd name="T6" fmla="*/ 0 60000 65536"/>
              <a:gd name="T7" fmla="*/ 0 60000 65536"/>
              <a:gd name="T8" fmla="*/ 0 60000 65536"/>
              <a:gd name="T9" fmla="*/ 0 w 768"/>
              <a:gd name="T10" fmla="*/ 0 h 96"/>
              <a:gd name="T11" fmla="*/ 768 w 768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68" h="96">
                <a:moveTo>
                  <a:pt x="0" y="0"/>
                </a:moveTo>
                <a:cubicBezTo>
                  <a:pt x="128" y="48"/>
                  <a:pt x="256" y="96"/>
                  <a:pt x="384" y="96"/>
                </a:cubicBezTo>
                <a:cubicBezTo>
                  <a:pt x="512" y="96"/>
                  <a:pt x="640" y="48"/>
                  <a:pt x="768" y="0"/>
                </a:cubicBezTo>
              </a:path>
            </a:pathLst>
          </a:custGeom>
          <a:noFill/>
          <a:ln w="9525" cap="flat" cmpd="sng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71" name="Freeform 8"/>
          <p:cNvSpPr>
            <a:spLocks/>
          </p:cNvSpPr>
          <p:nvPr/>
        </p:nvSpPr>
        <p:spPr bwMode="auto">
          <a:xfrm>
            <a:off x="5562600" y="1981200"/>
            <a:ext cx="1371600" cy="101600"/>
          </a:xfrm>
          <a:custGeom>
            <a:avLst/>
            <a:gdLst>
              <a:gd name="T0" fmla="*/ 0 w 1200"/>
              <a:gd name="T1" fmla="*/ 0 h 144"/>
              <a:gd name="T2" fmla="*/ 2147483647 w 1200"/>
              <a:gd name="T3" fmla="*/ 2147483647 h 144"/>
              <a:gd name="T4" fmla="*/ 2147483647 w 1200"/>
              <a:gd name="T5" fmla="*/ 2147483647 h 144"/>
              <a:gd name="T6" fmla="*/ 2147483647 w 1200"/>
              <a:gd name="T7" fmla="*/ 2147483647 h 144"/>
              <a:gd name="T8" fmla="*/ 2147483647 w 1200"/>
              <a:gd name="T9" fmla="*/ 0 h 1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"/>
              <a:gd name="T16" fmla="*/ 0 h 144"/>
              <a:gd name="T17" fmla="*/ 1200 w 1200"/>
              <a:gd name="T18" fmla="*/ 144 h 1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" h="144">
                <a:moveTo>
                  <a:pt x="0" y="0"/>
                </a:moveTo>
                <a:cubicBezTo>
                  <a:pt x="92" y="36"/>
                  <a:pt x="184" y="72"/>
                  <a:pt x="288" y="96"/>
                </a:cubicBezTo>
                <a:cubicBezTo>
                  <a:pt x="392" y="120"/>
                  <a:pt x="512" y="144"/>
                  <a:pt x="624" y="144"/>
                </a:cubicBezTo>
                <a:cubicBezTo>
                  <a:pt x="736" y="144"/>
                  <a:pt x="864" y="120"/>
                  <a:pt x="960" y="96"/>
                </a:cubicBezTo>
                <a:cubicBezTo>
                  <a:pt x="1056" y="72"/>
                  <a:pt x="1128" y="36"/>
                  <a:pt x="1200" y="0"/>
                </a:cubicBezTo>
              </a:path>
            </a:pathLst>
          </a:custGeom>
          <a:noFill/>
          <a:ln w="9525" cap="flat" cmpd="sng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72" name="Freeform 9"/>
          <p:cNvSpPr>
            <a:spLocks/>
          </p:cNvSpPr>
          <p:nvPr/>
        </p:nvSpPr>
        <p:spPr bwMode="auto">
          <a:xfrm>
            <a:off x="5795963" y="4052888"/>
            <a:ext cx="838200" cy="152400"/>
          </a:xfrm>
          <a:custGeom>
            <a:avLst/>
            <a:gdLst>
              <a:gd name="T0" fmla="*/ 0 w 528"/>
              <a:gd name="T1" fmla="*/ 0 h 96"/>
              <a:gd name="T2" fmla="*/ 2147483647 w 528"/>
              <a:gd name="T3" fmla="*/ 2147483647 h 96"/>
              <a:gd name="T4" fmla="*/ 2147483647 w 528"/>
              <a:gd name="T5" fmla="*/ 0 h 96"/>
              <a:gd name="T6" fmla="*/ 0 60000 65536"/>
              <a:gd name="T7" fmla="*/ 0 60000 65536"/>
              <a:gd name="T8" fmla="*/ 0 60000 65536"/>
              <a:gd name="T9" fmla="*/ 0 w 528"/>
              <a:gd name="T10" fmla="*/ 0 h 96"/>
              <a:gd name="T11" fmla="*/ 528 w 528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8" h="96">
                <a:moveTo>
                  <a:pt x="0" y="0"/>
                </a:moveTo>
                <a:cubicBezTo>
                  <a:pt x="100" y="48"/>
                  <a:pt x="200" y="96"/>
                  <a:pt x="288" y="96"/>
                </a:cubicBezTo>
                <a:cubicBezTo>
                  <a:pt x="376" y="96"/>
                  <a:pt x="452" y="48"/>
                  <a:pt x="528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73" name="Freeform 10"/>
          <p:cNvSpPr>
            <a:spLocks/>
          </p:cNvSpPr>
          <p:nvPr/>
        </p:nvSpPr>
        <p:spPr bwMode="auto">
          <a:xfrm>
            <a:off x="5948363" y="4727575"/>
            <a:ext cx="533400" cy="76200"/>
          </a:xfrm>
          <a:custGeom>
            <a:avLst/>
            <a:gdLst>
              <a:gd name="T0" fmla="*/ 0 w 336"/>
              <a:gd name="T1" fmla="*/ 0 h 48"/>
              <a:gd name="T2" fmla="*/ 2147483647 w 336"/>
              <a:gd name="T3" fmla="*/ 2147483647 h 48"/>
              <a:gd name="T4" fmla="*/ 2147483647 w 336"/>
              <a:gd name="T5" fmla="*/ 0 h 48"/>
              <a:gd name="T6" fmla="*/ 0 60000 65536"/>
              <a:gd name="T7" fmla="*/ 0 60000 65536"/>
              <a:gd name="T8" fmla="*/ 0 60000 65536"/>
              <a:gd name="T9" fmla="*/ 0 w 336"/>
              <a:gd name="T10" fmla="*/ 0 h 48"/>
              <a:gd name="T11" fmla="*/ 336 w 336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48">
                <a:moveTo>
                  <a:pt x="0" y="0"/>
                </a:moveTo>
                <a:cubicBezTo>
                  <a:pt x="44" y="24"/>
                  <a:pt x="88" y="48"/>
                  <a:pt x="144" y="48"/>
                </a:cubicBezTo>
                <a:cubicBezTo>
                  <a:pt x="200" y="48"/>
                  <a:pt x="268" y="24"/>
                  <a:pt x="336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74" name="Text Box 11"/>
          <p:cNvSpPr txBox="1">
            <a:spLocks noChangeArrowheads="1"/>
          </p:cNvSpPr>
          <p:nvPr/>
        </p:nvSpPr>
        <p:spPr bwMode="auto">
          <a:xfrm>
            <a:off x="6032500" y="4968875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spcBef>
                <a:spcPct val="0"/>
              </a:spcBef>
              <a:defRPr/>
            </a:pPr>
            <a:r>
              <a:rPr lang="en-US" b="1" smtClean="0">
                <a:solidFill>
                  <a:srgbClr val="FFFFFF"/>
                </a:solidFill>
                <a:cs typeface="ＭＳ Ｐゴシック" charset="0"/>
              </a:rPr>
              <a:t>P</a:t>
            </a:r>
          </a:p>
        </p:txBody>
      </p:sp>
      <p:sp>
        <p:nvSpPr>
          <p:cNvPr id="40975" name="Text Box 12"/>
          <p:cNvSpPr txBox="1">
            <a:spLocks noChangeArrowheads="1"/>
          </p:cNvSpPr>
          <p:nvPr/>
        </p:nvSpPr>
        <p:spPr bwMode="auto">
          <a:xfrm>
            <a:off x="5949950" y="4173538"/>
            <a:ext cx="501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spcBef>
                <a:spcPct val="0"/>
              </a:spcBef>
              <a:defRPr/>
            </a:pPr>
            <a:r>
              <a:rPr lang="en-US" b="1" smtClean="0">
                <a:solidFill>
                  <a:srgbClr val="000000"/>
                </a:solidFill>
                <a:cs typeface="ＭＳ Ｐゴシック" charset="0"/>
              </a:rPr>
              <a:t>NP</a:t>
            </a:r>
          </a:p>
        </p:txBody>
      </p:sp>
      <p:sp>
        <p:nvSpPr>
          <p:cNvPr id="40976" name="Text Box 13"/>
          <p:cNvSpPr txBox="1">
            <a:spLocks noChangeArrowheads="1"/>
          </p:cNvSpPr>
          <p:nvPr/>
        </p:nvSpPr>
        <p:spPr bwMode="auto">
          <a:xfrm>
            <a:off x="5791200" y="2819400"/>
            <a:ext cx="749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spcBef>
                <a:spcPct val="0"/>
              </a:spcBef>
              <a:defRPr/>
            </a:pPr>
            <a:r>
              <a:rPr lang="en-US" b="1" smtClean="0">
                <a:solidFill>
                  <a:srgbClr val="FFFFFF"/>
                </a:solidFill>
                <a:cs typeface="ＭＳ Ｐゴシック" charset="0"/>
              </a:rPr>
              <a:t>P^#P</a:t>
            </a:r>
          </a:p>
        </p:txBody>
      </p:sp>
      <p:sp>
        <p:nvSpPr>
          <p:cNvPr id="40977" name="Text Box 14"/>
          <p:cNvSpPr txBox="1">
            <a:spLocks noChangeArrowheads="1"/>
          </p:cNvSpPr>
          <p:nvPr/>
        </p:nvSpPr>
        <p:spPr bwMode="auto">
          <a:xfrm>
            <a:off x="5638800" y="2071688"/>
            <a:ext cx="1123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spcBef>
                <a:spcPct val="0"/>
              </a:spcBef>
              <a:defRPr/>
            </a:pPr>
            <a:r>
              <a:rPr lang="en-US" b="1" smtClean="0">
                <a:solidFill>
                  <a:srgbClr val="FFFFFF"/>
                </a:solidFill>
                <a:cs typeface="ＭＳ Ｐゴシック" charset="0"/>
              </a:rPr>
              <a:t>PSPACE</a:t>
            </a:r>
          </a:p>
        </p:txBody>
      </p:sp>
      <p:sp>
        <p:nvSpPr>
          <p:cNvPr id="40978" name="Text Box 15"/>
          <p:cNvSpPr txBox="1">
            <a:spLocks noChangeArrowheads="1"/>
          </p:cNvSpPr>
          <p:nvPr/>
        </p:nvSpPr>
        <p:spPr bwMode="auto">
          <a:xfrm>
            <a:off x="461963" y="3686175"/>
            <a:ext cx="2784475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spcBef>
                <a:spcPct val="0"/>
              </a:spcBef>
              <a:defRPr/>
            </a:pPr>
            <a:r>
              <a:rPr lang="en-US" b="1" dirty="0" smtClean="0">
                <a:solidFill>
                  <a:srgbClr val="333399"/>
                </a:solidFill>
                <a:cs typeface="ＭＳ Ｐゴシック" charset="0"/>
              </a:rPr>
              <a:t>NP-complete</a:t>
            </a:r>
            <a:r>
              <a:rPr lang="en-US" dirty="0" smtClean="0">
                <a:solidFill>
                  <a:srgbClr val="000000"/>
                </a:solidFill>
                <a:cs typeface="ＭＳ Ｐゴシック" charset="0"/>
              </a:rPr>
              <a:t>:</a:t>
            </a:r>
          </a:p>
          <a:p>
            <a:pPr algn="l">
              <a:spcBef>
                <a:spcPct val="0"/>
              </a:spcBef>
              <a:defRPr/>
            </a:pPr>
            <a:r>
              <a:rPr lang="en-US" dirty="0" smtClean="0">
                <a:solidFill>
                  <a:srgbClr val="000000"/>
                </a:solidFill>
                <a:cs typeface="ＭＳ Ｐゴシック" charset="0"/>
              </a:rPr>
              <a:t>   </a:t>
            </a:r>
            <a:r>
              <a:rPr lang="en-US" sz="1600" b="1" u="sng" dirty="0" smtClean="0">
                <a:solidFill>
                  <a:srgbClr val="804000"/>
                </a:solidFill>
                <a:cs typeface="ＭＳ Ｐゴシック" charset="0"/>
              </a:rPr>
              <a:t>SAT</a:t>
            </a:r>
            <a:r>
              <a:rPr lang="en-US" sz="1600" dirty="0" smtClean="0">
                <a:solidFill>
                  <a:srgbClr val="000000"/>
                </a:solidFill>
                <a:cs typeface="ＭＳ Ｐゴシック" charset="0"/>
              </a:rPr>
              <a:t>, </a:t>
            </a:r>
            <a:r>
              <a:rPr lang="en-US" sz="1600" b="1" i="1" dirty="0" smtClean="0">
                <a:solidFill>
                  <a:srgbClr val="FF0000"/>
                </a:solidFill>
                <a:cs typeface="ＭＳ Ｐゴシック" charset="0"/>
              </a:rPr>
              <a:t>propositional</a:t>
            </a:r>
          </a:p>
          <a:p>
            <a:pPr algn="l">
              <a:spcBef>
                <a:spcPct val="0"/>
              </a:spcBef>
              <a:defRPr/>
            </a:pPr>
            <a:r>
              <a:rPr lang="en-US" sz="1600" b="1" i="1" dirty="0">
                <a:solidFill>
                  <a:srgbClr val="FF0000"/>
                </a:solidFill>
                <a:cs typeface="ＭＳ Ｐゴシック" charset="0"/>
              </a:rPr>
              <a:t> </a:t>
            </a:r>
            <a:r>
              <a:rPr lang="en-US" sz="1600" b="1" i="1" dirty="0" smtClean="0">
                <a:solidFill>
                  <a:srgbClr val="FF0000"/>
                </a:solidFill>
                <a:cs typeface="ＭＳ Ｐゴシック" charset="0"/>
              </a:rPr>
              <a:t>  reasoning</a:t>
            </a:r>
            <a:r>
              <a:rPr lang="en-US" sz="1600" dirty="0" smtClean="0">
                <a:solidFill>
                  <a:srgbClr val="000000"/>
                </a:solidFill>
                <a:cs typeface="ＭＳ Ｐゴシック" charset="0"/>
              </a:rPr>
              <a:t>, scheduling,</a:t>
            </a:r>
            <a:br>
              <a:rPr lang="en-US" sz="1600" dirty="0" smtClean="0">
                <a:solidFill>
                  <a:srgbClr val="000000"/>
                </a:solidFill>
                <a:cs typeface="ＭＳ Ｐゴシック" charset="0"/>
              </a:rPr>
            </a:br>
            <a:r>
              <a:rPr lang="en-US" sz="1600" dirty="0" smtClean="0">
                <a:solidFill>
                  <a:srgbClr val="000000"/>
                </a:solidFill>
                <a:cs typeface="ＭＳ Ｐゴシック" charset="0"/>
              </a:rPr>
              <a:t>   graph coloring, puzzles, …</a:t>
            </a:r>
          </a:p>
        </p:txBody>
      </p:sp>
      <p:sp>
        <p:nvSpPr>
          <p:cNvPr id="40979" name="Line 16"/>
          <p:cNvSpPr>
            <a:spLocks noChangeShapeType="1"/>
          </p:cNvSpPr>
          <p:nvPr/>
        </p:nvSpPr>
        <p:spPr bwMode="auto">
          <a:xfrm>
            <a:off x="2286000" y="3962400"/>
            <a:ext cx="3886200" cy="76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80" name="Text Box 17"/>
          <p:cNvSpPr txBox="1">
            <a:spLocks noChangeArrowheads="1"/>
          </p:cNvSpPr>
          <p:nvPr/>
        </p:nvSpPr>
        <p:spPr bwMode="auto">
          <a:xfrm>
            <a:off x="461963" y="1752600"/>
            <a:ext cx="3119437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spcBef>
                <a:spcPct val="0"/>
              </a:spcBef>
              <a:defRPr/>
            </a:pPr>
            <a:r>
              <a:rPr lang="en-US" b="1" dirty="0" smtClean="0">
                <a:solidFill>
                  <a:srgbClr val="333399"/>
                </a:solidFill>
                <a:cs typeface="ＭＳ Ｐゴシック" charset="0"/>
              </a:rPr>
              <a:t>PSPACE-complete</a:t>
            </a:r>
            <a:r>
              <a:rPr lang="en-US" dirty="0" smtClean="0">
                <a:solidFill>
                  <a:srgbClr val="000000"/>
                </a:solidFill>
                <a:cs typeface="ＭＳ Ｐゴシック" charset="0"/>
              </a:rPr>
              <a:t>:</a:t>
            </a:r>
          </a:p>
          <a:p>
            <a:pPr algn="l">
              <a:spcBef>
                <a:spcPct val="0"/>
              </a:spcBef>
              <a:defRPr/>
            </a:pPr>
            <a:r>
              <a:rPr lang="en-US" dirty="0" smtClean="0">
                <a:solidFill>
                  <a:srgbClr val="000000"/>
                </a:solidFill>
                <a:cs typeface="ＭＳ Ｐゴシック" charset="0"/>
              </a:rPr>
              <a:t>   </a:t>
            </a:r>
            <a:r>
              <a:rPr lang="en-US" sz="1600" dirty="0" smtClean="0">
                <a:solidFill>
                  <a:srgbClr val="804000"/>
                </a:solidFill>
                <a:cs typeface="ＭＳ Ｐゴシック" charset="0"/>
              </a:rPr>
              <a:t>QBF</a:t>
            </a:r>
            <a:r>
              <a:rPr lang="en-US" sz="1600" dirty="0" smtClean="0">
                <a:solidFill>
                  <a:srgbClr val="000000"/>
                </a:solidFill>
                <a:cs typeface="ＭＳ Ｐゴシック" charset="0"/>
              </a:rPr>
              <a:t>, </a:t>
            </a:r>
            <a:r>
              <a:rPr lang="en-US" sz="1600" b="1" i="1" dirty="0" smtClean="0">
                <a:solidFill>
                  <a:srgbClr val="FF0000"/>
                </a:solidFill>
                <a:cs typeface="ＭＳ Ｐゴシック" charset="0"/>
              </a:rPr>
              <a:t>planning</a:t>
            </a:r>
            <a:r>
              <a:rPr lang="en-US" sz="1600" dirty="0" smtClean="0">
                <a:solidFill>
                  <a:srgbClr val="000000"/>
                </a:solidFill>
                <a:cs typeface="ＭＳ Ｐゴシック" charset="0"/>
              </a:rPr>
              <a:t>, chess (bounded), …</a:t>
            </a:r>
            <a:endParaRPr lang="en-US" dirty="0" smtClean="0">
              <a:solidFill>
                <a:srgbClr val="000000"/>
              </a:solidFill>
              <a:cs typeface="ＭＳ Ｐゴシック" charset="0"/>
            </a:endParaRPr>
          </a:p>
        </p:txBody>
      </p:sp>
      <p:sp>
        <p:nvSpPr>
          <p:cNvPr id="40981" name="Line 18"/>
          <p:cNvSpPr>
            <a:spLocks noChangeShapeType="1"/>
          </p:cNvSpPr>
          <p:nvPr/>
        </p:nvSpPr>
        <p:spPr bwMode="auto">
          <a:xfrm flipV="1">
            <a:off x="2819400" y="1905000"/>
            <a:ext cx="3276600" cy="1524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82" name="Text Box 19"/>
          <p:cNvSpPr txBox="1">
            <a:spLocks noChangeArrowheads="1"/>
          </p:cNvSpPr>
          <p:nvPr/>
        </p:nvSpPr>
        <p:spPr bwMode="auto">
          <a:xfrm>
            <a:off x="461963" y="990600"/>
            <a:ext cx="254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spcBef>
                <a:spcPct val="0"/>
              </a:spcBef>
              <a:defRPr/>
            </a:pPr>
            <a:r>
              <a:rPr lang="en-US" smtClean="0">
                <a:solidFill>
                  <a:srgbClr val="333399"/>
                </a:solidFill>
                <a:cs typeface="ＭＳ Ｐゴシック" charset="0"/>
              </a:rPr>
              <a:t>EXP-complete</a:t>
            </a:r>
            <a:r>
              <a:rPr lang="en-US" smtClean="0">
                <a:solidFill>
                  <a:srgbClr val="000000"/>
                </a:solidFill>
                <a:cs typeface="ＭＳ Ｐゴシック" charset="0"/>
              </a:rPr>
              <a:t>:</a:t>
            </a:r>
          </a:p>
          <a:p>
            <a:pPr algn="l">
              <a:spcBef>
                <a:spcPct val="0"/>
              </a:spcBef>
              <a:defRPr/>
            </a:pPr>
            <a:r>
              <a:rPr lang="en-US" smtClean="0">
                <a:solidFill>
                  <a:srgbClr val="000000"/>
                </a:solidFill>
                <a:cs typeface="ＭＳ Ｐゴシック" charset="0"/>
              </a:rPr>
              <a:t>   </a:t>
            </a:r>
            <a:r>
              <a:rPr lang="en-US" sz="1600" smtClean="0">
                <a:solidFill>
                  <a:srgbClr val="000000"/>
                </a:solidFill>
                <a:cs typeface="ＭＳ Ｐゴシック" charset="0"/>
              </a:rPr>
              <a:t>games like Go, …</a:t>
            </a:r>
          </a:p>
        </p:txBody>
      </p:sp>
      <p:sp>
        <p:nvSpPr>
          <p:cNvPr id="40983" name="Line 20"/>
          <p:cNvSpPr>
            <a:spLocks noChangeShapeType="1"/>
          </p:cNvSpPr>
          <p:nvPr/>
        </p:nvSpPr>
        <p:spPr bwMode="auto">
          <a:xfrm flipV="1">
            <a:off x="2667000" y="1219200"/>
            <a:ext cx="3429000" cy="76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84" name="Text Box 21"/>
          <p:cNvSpPr txBox="1">
            <a:spLocks noChangeArrowheads="1"/>
          </p:cNvSpPr>
          <p:nvPr/>
        </p:nvSpPr>
        <p:spPr bwMode="auto">
          <a:xfrm>
            <a:off x="461963" y="4692650"/>
            <a:ext cx="17748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spcBef>
                <a:spcPct val="0"/>
              </a:spcBef>
              <a:defRPr/>
            </a:pPr>
            <a:r>
              <a:rPr lang="en-US" smtClean="0">
                <a:solidFill>
                  <a:srgbClr val="333399"/>
                </a:solidFill>
                <a:cs typeface="ＭＳ Ｐゴシック" charset="0"/>
              </a:rPr>
              <a:t>P-complete</a:t>
            </a:r>
            <a:r>
              <a:rPr lang="en-US" smtClean="0">
                <a:solidFill>
                  <a:srgbClr val="000000"/>
                </a:solidFill>
                <a:cs typeface="ＭＳ Ｐゴシック" charset="0"/>
              </a:rPr>
              <a:t>:</a:t>
            </a:r>
          </a:p>
          <a:p>
            <a:pPr algn="l">
              <a:spcBef>
                <a:spcPct val="0"/>
              </a:spcBef>
              <a:defRPr/>
            </a:pPr>
            <a:r>
              <a:rPr lang="en-US" smtClean="0">
                <a:solidFill>
                  <a:srgbClr val="000000"/>
                </a:solidFill>
                <a:cs typeface="ＭＳ Ｐゴシック" charset="0"/>
              </a:rPr>
              <a:t>   </a:t>
            </a:r>
            <a:r>
              <a:rPr lang="en-US" sz="1600" smtClean="0">
                <a:solidFill>
                  <a:srgbClr val="000000"/>
                </a:solidFill>
                <a:cs typeface="ＭＳ Ｐゴシック" charset="0"/>
              </a:rPr>
              <a:t>circuit-value, …</a:t>
            </a:r>
            <a:endParaRPr lang="en-US" smtClean="0">
              <a:solidFill>
                <a:srgbClr val="000000"/>
              </a:solidFill>
              <a:cs typeface="ＭＳ Ｐゴシック" charset="0"/>
            </a:endParaRPr>
          </a:p>
        </p:txBody>
      </p:sp>
      <p:sp>
        <p:nvSpPr>
          <p:cNvPr id="40985" name="Line 22"/>
          <p:cNvSpPr>
            <a:spLocks noChangeShapeType="1"/>
          </p:cNvSpPr>
          <p:nvPr/>
        </p:nvSpPr>
        <p:spPr bwMode="auto">
          <a:xfrm flipV="1">
            <a:off x="2519363" y="4727575"/>
            <a:ext cx="3657600" cy="1524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87" name="Line 24"/>
          <p:cNvSpPr>
            <a:spLocks noChangeShapeType="1"/>
          </p:cNvSpPr>
          <p:nvPr/>
        </p:nvSpPr>
        <p:spPr bwMode="auto">
          <a:xfrm flipV="1">
            <a:off x="2747963" y="5337175"/>
            <a:ext cx="3505200" cy="2286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88" name="Text Box 25"/>
          <p:cNvSpPr txBox="1">
            <a:spLocks noChangeArrowheads="1"/>
          </p:cNvSpPr>
          <p:nvPr/>
        </p:nvSpPr>
        <p:spPr bwMode="auto">
          <a:xfrm>
            <a:off x="461963" y="5408613"/>
            <a:ext cx="4114800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spcBef>
                <a:spcPct val="0"/>
              </a:spcBef>
              <a:defRPr/>
            </a:pPr>
            <a:r>
              <a:rPr lang="en-US" smtClean="0">
                <a:solidFill>
                  <a:srgbClr val="000000"/>
                </a:solidFill>
                <a:cs typeface="ＭＳ Ｐゴシック" charset="0"/>
              </a:rPr>
              <a:t>In </a:t>
            </a:r>
            <a:r>
              <a:rPr lang="en-US" smtClean="0">
                <a:solidFill>
                  <a:srgbClr val="333399"/>
                </a:solidFill>
                <a:cs typeface="ＭＳ Ｐゴシック" charset="0"/>
              </a:rPr>
              <a:t>P</a:t>
            </a:r>
            <a:r>
              <a:rPr lang="en-US" smtClean="0">
                <a:solidFill>
                  <a:srgbClr val="000000"/>
                </a:solidFill>
                <a:cs typeface="ＭＳ Ｐゴシック" charset="0"/>
              </a:rPr>
              <a:t>:</a:t>
            </a:r>
          </a:p>
          <a:p>
            <a:pPr algn="l">
              <a:spcBef>
                <a:spcPct val="0"/>
              </a:spcBef>
              <a:defRPr/>
            </a:pPr>
            <a:r>
              <a:rPr lang="en-US" sz="1600" smtClean="0">
                <a:solidFill>
                  <a:srgbClr val="000000"/>
                </a:solidFill>
                <a:cs typeface="ＭＳ Ｐゴシック" charset="0"/>
              </a:rPr>
              <a:t>   sorting, shortest path, …</a:t>
            </a:r>
          </a:p>
        </p:txBody>
      </p:sp>
      <p:sp>
        <p:nvSpPr>
          <p:cNvPr id="61467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Comp. </a:t>
            </a:r>
            <a:r>
              <a:rPr lang="en-US" dirty="0" err="1" smtClean="0">
                <a:latin typeface="Arial" charset="0"/>
              </a:rPr>
              <a:t>Compl</a:t>
            </a:r>
            <a:r>
              <a:rPr lang="en-US" dirty="0" smtClean="0">
                <a:latin typeface="Arial" charset="0"/>
              </a:rPr>
              <a:t>. </a:t>
            </a:r>
            <a:r>
              <a:rPr lang="en-US" smtClean="0">
                <a:latin typeface="Arial" charset="0"/>
              </a:rPr>
              <a:t>/ Intelligence </a:t>
            </a:r>
            <a:r>
              <a:rPr lang="en-US" dirty="0">
                <a:latin typeface="Arial" charset="0"/>
              </a:rPr>
              <a:t>Hierarchy</a:t>
            </a:r>
          </a:p>
        </p:txBody>
      </p:sp>
      <p:sp>
        <p:nvSpPr>
          <p:cNvPr id="711707" name="AutoShape 27"/>
          <p:cNvSpPr>
            <a:spLocks noChangeArrowheads="1"/>
          </p:cNvSpPr>
          <p:nvPr/>
        </p:nvSpPr>
        <p:spPr bwMode="auto">
          <a:xfrm>
            <a:off x="8264525" y="1720850"/>
            <a:ext cx="266700" cy="4005263"/>
          </a:xfrm>
          <a:prstGeom prst="upArrow">
            <a:avLst>
              <a:gd name="adj1" fmla="val 50000"/>
              <a:gd name="adj2" fmla="val 254191"/>
            </a:avLst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28627"/>
                  <a:invGamma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91" name="Text Box 28"/>
          <p:cNvSpPr txBox="1">
            <a:spLocks noChangeArrowheads="1"/>
          </p:cNvSpPr>
          <p:nvPr/>
        </p:nvSpPr>
        <p:spPr bwMode="auto">
          <a:xfrm>
            <a:off x="8032750" y="5788025"/>
            <a:ext cx="692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mtClean="0">
                <a:solidFill>
                  <a:srgbClr val="000000"/>
                </a:solidFill>
                <a:cs typeface="ＭＳ Ｐゴシック" charset="0"/>
              </a:rPr>
              <a:t>Easy</a:t>
            </a:r>
          </a:p>
        </p:txBody>
      </p:sp>
      <p:sp>
        <p:nvSpPr>
          <p:cNvPr id="711709" name="Text Box 29"/>
          <p:cNvSpPr txBox="1">
            <a:spLocks noChangeArrowheads="1"/>
          </p:cNvSpPr>
          <p:nvPr/>
        </p:nvSpPr>
        <p:spPr bwMode="auto">
          <a:xfrm>
            <a:off x="8045450" y="1322388"/>
            <a:ext cx="679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mtClean="0">
                <a:solidFill>
                  <a:srgbClr val="000000"/>
                </a:solidFill>
                <a:cs typeface="ＭＳ Ｐゴシック" charset="0"/>
              </a:rPr>
              <a:t>Hard</a:t>
            </a:r>
          </a:p>
        </p:txBody>
      </p:sp>
      <p:sp>
        <p:nvSpPr>
          <p:cNvPr id="40993" name="Text Box 30"/>
          <p:cNvSpPr txBox="1">
            <a:spLocks noChangeArrowheads="1"/>
          </p:cNvSpPr>
          <p:nvPr/>
        </p:nvSpPr>
        <p:spPr bwMode="auto">
          <a:xfrm>
            <a:off x="5943600" y="3352800"/>
            <a:ext cx="501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spcBef>
                <a:spcPct val="0"/>
              </a:spcBef>
              <a:defRPr/>
            </a:pPr>
            <a:r>
              <a:rPr lang="en-US" b="1" smtClean="0">
                <a:solidFill>
                  <a:srgbClr val="000000"/>
                </a:solidFill>
                <a:cs typeface="ＭＳ Ｐゴシック" charset="0"/>
              </a:rPr>
              <a:t>PH</a:t>
            </a:r>
          </a:p>
        </p:txBody>
      </p:sp>
      <p:sp>
        <p:nvSpPr>
          <p:cNvPr id="40994" name="Text Box 32"/>
          <p:cNvSpPr txBox="1">
            <a:spLocks noChangeArrowheads="1"/>
          </p:cNvSpPr>
          <p:nvPr/>
        </p:nvSpPr>
        <p:spPr bwMode="auto">
          <a:xfrm>
            <a:off x="5867400" y="1371600"/>
            <a:ext cx="641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spcBef>
                <a:spcPct val="0"/>
              </a:spcBef>
              <a:defRPr/>
            </a:pPr>
            <a:r>
              <a:rPr lang="en-US" b="1" smtClean="0">
                <a:solidFill>
                  <a:srgbClr val="FFFFFF"/>
                </a:solidFill>
                <a:cs typeface="ＭＳ Ｐゴシック" charset="0"/>
              </a:rPr>
              <a:t>EXP</a:t>
            </a:r>
          </a:p>
        </p:txBody>
      </p:sp>
      <p:sp>
        <p:nvSpPr>
          <p:cNvPr id="40995" name="Freeform 33"/>
          <p:cNvSpPr>
            <a:spLocks/>
          </p:cNvSpPr>
          <p:nvPr/>
        </p:nvSpPr>
        <p:spPr bwMode="auto">
          <a:xfrm>
            <a:off x="5562600" y="1219200"/>
            <a:ext cx="1295400" cy="101600"/>
          </a:xfrm>
          <a:custGeom>
            <a:avLst/>
            <a:gdLst>
              <a:gd name="T0" fmla="*/ 0 w 1200"/>
              <a:gd name="T1" fmla="*/ 0 h 144"/>
              <a:gd name="T2" fmla="*/ 2147483647 w 1200"/>
              <a:gd name="T3" fmla="*/ 2147483647 h 144"/>
              <a:gd name="T4" fmla="*/ 2147483647 w 1200"/>
              <a:gd name="T5" fmla="*/ 2147483647 h 144"/>
              <a:gd name="T6" fmla="*/ 2147483647 w 1200"/>
              <a:gd name="T7" fmla="*/ 2147483647 h 144"/>
              <a:gd name="T8" fmla="*/ 2147483647 w 1200"/>
              <a:gd name="T9" fmla="*/ 0 h 1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"/>
              <a:gd name="T16" fmla="*/ 0 h 144"/>
              <a:gd name="T17" fmla="*/ 1200 w 1200"/>
              <a:gd name="T18" fmla="*/ 144 h 1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" h="144">
                <a:moveTo>
                  <a:pt x="0" y="0"/>
                </a:moveTo>
                <a:cubicBezTo>
                  <a:pt x="92" y="36"/>
                  <a:pt x="184" y="72"/>
                  <a:pt x="288" y="96"/>
                </a:cubicBezTo>
                <a:cubicBezTo>
                  <a:pt x="392" y="120"/>
                  <a:pt x="512" y="144"/>
                  <a:pt x="624" y="144"/>
                </a:cubicBezTo>
                <a:cubicBezTo>
                  <a:pt x="736" y="144"/>
                  <a:pt x="864" y="120"/>
                  <a:pt x="960" y="96"/>
                </a:cubicBezTo>
                <a:cubicBezTo>
                  <a:pt x="1056" y="72"/>
                  <a:pt x="1128" y="36"/>
                  <a:pt x="1200" y="0"/>
                </a:cubicBezTo>
              </a:path>
            </a:pathLst>
          </a:custGeom>
          <a:noFill/>
          <a:ln w="9525" cap="flat" cmpd="sng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96" name="Text Box 34"/>
          <p:cNvSpPr txBox="1">
            <a:spLocks noChangeArrowheads="1"/>
          </p:cNvSpPr>
          <p:nvPr/>
        </p:nvSpPr>
        <p:spPr bwMode="auto">
          <a:xfrm>
            <a:off x="457200" y="2743200"/>
            <a:ext cx="31242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spcBef>
                <a:spcPct val="0"/>
              </a:spcBef>
              <a:defRPr/>
            </a:pPr>
            <a:r>
              <a:rPr lang="en-US" b="1" dirty="0" smtClean="0">
                <a:solidFill>
                  <a:srgbClr val="333399"/>
                </a:solidFill>
                <a:cs typeface="ＭＳ Ｐゴシック" charset="0"/>
              </a:rPr>
              <a:t>#P-complete/hard</a:t>
            </a:r>
            <a:r>
              <a:rPr lang="en-US" dirty="0" smtClean="0">
                <a:solidFill>
                  <a:srgbClr val="000000"/>
                </a:solidFill>
                <a:cs typeface="ＭＳ Ｐゴシック" charset="0"/>
              </a:rPr>
              <a:t>:</a:t>
            </a:r>
          </a:p>
          <a:p>
            <a:pPr algn="l">
              <a:spcBef>
                <a:spcPct val="0"/>
              </a:spcBef>
              <a:defRPr/>
            </a:pPr>
            <a:r>
              <a:rPr lang="en-US" dirty="0" smtClean="0">
                <a:solidFill>
                  <a:srgbClr val="000000"/>
                </a:solidFill>
                <a:cs typeface="ＭＳ Ｐゴシック" charset="0"/>
              </a:rPr>
              <a:t>   </a:t>
            </a:r>
            <a:r>
              <a:rPr lang="en-US" sz="1600" b="1" u="sng" dirty="0" smtClean="0">
                <a:solidFill>
                  <a:srgbClr val="804000"/>
                </a:solidFill>
                <a:cs typeface="ＭＳ Ｐゴシック" charset="0"/>
              </a:rPr>
              <a:t>#SAT, sampling</a:t>
            </a:r>
            <a:r>
              <a:rPr lang="en-US" sz="1600" dirty="0" smtClean="0">
                <a:solidFill>
                  <a:srgbClr val="000000"/>
                </a:solidFill>
                <a:cs typeface="ＭＳ Ｐゴシック" charset="0"/>
              </a:rPr>
              <a:t>,</a:t>
            </a:r>
            <a:br>
              <a:rPr lang="en-US" sz="1600" dirty="0" smtClean="0">
                <a:solidFill>
                  <a:srgbClr val="000000"/>
                </a:solidFill>
                <a:cs typeface="ＭＳ Ｐゴシック" charset="0"/>
              </a:rPr>
            </a:br>
            <a:r>
              <a:rPr lang="en-US" sz="1600" dirty="0" smtClean="0">
                <a:solidFill>
                  <a:srgbClr val="000000"/>
                </a:solidFill>
                <a:cs typeface="ＭＳ Ｐゴシック" charset="0"/>
              </a:rPr>
              <a:t>   </a:t>
            </a:r>
            <a:r>
              <a:rPr lang="en-US" sz="1600" b="1" i="1" dirty="0" smtClean="0">
                <a:solidFill>
                  <a:srgbClr val="FF0000"/>
                </a:solidFill>
                <a:cs typeface="ＭＳ Ｐゴシック" charset="0"/>
              </a:rPr>
              <a:t>probabilistic inference</a:t>
            </a:r>
            <a:r>
              <a:rPr lang="en-US" sz="1600" dirty="0" smtClean="0">
                <a:solidFill>
                  <a:srgbClr val="000000"/>
                </a:solidFill>
                <a:cs typeface="ＭＳ Ｐゴシック" charset="0"/>
              </a:rPr>
              <a:t>, …</a:t>
            </a:r>
            <a:endParaRPr lang="en-US" dirty="0" smtClean="0">
              <a:solidFill>
                <a:srgbClr val="000000"/>
              </a:solidFill>
              <a:cs typeface="ＭＳ Ｐゴシック" charset="0"/>
            </a:endParaRPr>
          </a:p>
        </p:txBody>
      </p:sp>
      <p:sp>
        <p:nvSpPr>
          <p:cNvPr id="40997" name="Line 35"/>
          <p:cNvSpPr>
            <a:spLocks noChangeShapeType="1"/>
          </p:cNvSpPr>
          <p:nvPr/>
        </p:nvSpPr>
        <p:spPr bwMode="auto">
          <a:xfrm flipV="1">
            <a:off x="2667000" y="2667000"/>
            <a:ext cx="3505200" cy="2286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44118" y="4572000"/>
            <a:ext cx="2210761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C0000"/>
                </a:solidFill>
              </a:rPr>
              <a:t>HUMANS</a:t>
            </a:r>
            <a:endParaRPr lang="en-US" sz="3600" b="1" dirty="0">
              <a:solidFill>
                <a:srgbClr val="CC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79613" y="2438400"/>
            <a:ext cx="2646954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CC0000"/>
                </a:solidFill>
              </a:rPr>
              <a:t>MACHINES</a:t>
            </a:r>
            <a:endParaRPr lang="en-US" sz="3600" b="1" dirty="0">
              <a:solidFill>
                <a:srgbClr val="CC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842337"/>
            <a:ext cx="8068284" cy="1015663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What are the consequences for human understanding 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of machine intelligence?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326592"/>
      </p:ext>
    </p:extLst>
  </p:cSld>
  <p:clrMapOvr>
    <a:masterClrMapping/>
  </p:clrMapOvr>
  <p:transition advTm="134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1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1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1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1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1707" grpId="0" animBg="1"/>
      <p:bldP spid="711709" grpId="0"/>
      <p:bldP spid="2" grpId="0" animBg="1"/>
      <p:bldP spid="3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51F3B7-0827-1C46-8FC4-1D31BD017D1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2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85801" y="304800"/>
            <a:ext cx="5257799" cy="5334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  <a:latin typeface="Times" pitchFamily="18" charset="0"/>
              </a:rPr>
              <a:t>Non-Human Intelligence</a:t>
            </a:r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86600" y="6353066"/>
            <a:ext cx="1905000" cy="228600"/>
          </a:xfrm>
          <a:noFill/>
        </p:spPr>
        <p:txBody>
          <a:bodyPr/>
          <a:lstStyle/>
          <a:p>
            <a:fld id="{CC21D7EC-8966-44D1-BAB9-53C5C36BA6B6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5" name="Rectangle 27"/>
          <p:cNvSpPr>
            <a:spLocks noChangeArrowheads="1"/>
          </p:cNvSpPr>
          <p:nvPr/>
        </p:nvSpPr>
        <p:spPr bwMode="auto">
          <a:xfrm>
            <a:off x="533400" y="1962359"/>
            <a:ext cx="8305800" cy="3524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AI focus: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Human</a:t>
            </a: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intelligence because that’s the intelligence we  know…</a:t>
            </a:r>
          </a:p>
          <a:p>
            <a:pPr lvl="1" algn="l">
              <a:spcBef>
                <a:spcPts val="600"/>
              </a:spcBef>
            </a:pPr>
            <a:endParaRPr lang="en-US" sz="22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Cognition: Perception, learning, reasoning, planning, and knowledge.</a:t>
            </a:r>
          </a:p>
          <a:p>
            <a:pPr lvl="1" algn="l">
              <a:spcBef>
                <a:spcPts val="600"/>
              </a:spcBef>
            </a:pPr>
            <a:endParaRPr lang="en-US" sz="22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Deep learning is changing what we thought we could do,  at least in perception and learning (with enough data).</a:t>
            </a:r>
          </a:p>
          <a:p>
            <a:pPr lvl="1" algn="l">
              <a:spcBef>
                <a:spcPts val="600"/>
              </a:spcBef>
            </a:pPr>
            <a:endParaRPr lang="en-US" sz="22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44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85801" y="304800"/>
            <a:ext cx="5257799" cy="5334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  <a:latin typeface="Times" pitchFamily="18" charset="0"/>
              </a:rPr>
              <a:t>Artificial Intelligence</a:t>
            </a:r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86600" y="6353066"/>
            <a:ext cx="1905000" cy="228600"/>
          </a:xfrm>
          <a:noFill/>
        </p:spPr>
        <p:txBody>
          <a:bodyPr/>
          <a:lstStyle/>
          <a:p>
            <a:fld id="{CC21D7EC-8966-44D1-BAB9-53C5C36BA6B6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5" name="Rectangle 27"/>
          <p:cNvSpPr>
            <a:spLocks noChangeArrowheads="1"/>
          </p:cNvSpPr>
          <p:nvPr/>
        </p:nvSpPr>
        <p:spPr bwMode="auto">
          <a:xfrm>
            <a:off x="533400" y="1122938"/>
            <a:ext cx="8305800" cy="521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l">
              <a:spcBef>
                <a:spcPts val="600"/>
              </a:spcBef>
            </a:pPr>
            <a:r>
              <a:rPr lang="en-US" sz="22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Separate development --- 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“non-human”</a:t>
            </a:r>
            <a:r>
              <a:rPr lang="en-US" sz="22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: Reasoning and planning. Similar qualitative and quantitative advances but “under the radar.”</a:t>
            </a:r>
          </a:p>
          <a:p>
            <a:pPr lvl="2" algn="l">
              <a:spcBef>
                <a:spcPts val="600"/>
              </a:spcBef>
            </a:pP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Part of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the world of software verification, program synthesis, and </a:t>
            </a:r>
            <a:r>
              <a:rPr lang="en-US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automating</a:t>
            </a:r>
            <a:r>
              <a:rPr lang="en-US" sz="2200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science and mathematical discovery</a:t>
            </a:r>
            <a:r>
              <a:rPr lang="en-US" sz="2200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b="1" i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>
              <a:spcBef>
                <a:spcPts val="600"/>
              </a:spcBef>
            </a:pPr>
            <a:endParaRPr lang="en-US" sz="22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Developments proceed </a:t>
            </a:r>
            <a:r>
              <a:rPr lang="en-U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without</a:t>
            </a: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attempts to mimic human intelligence or even human intelligence capabilities. </a:t>
            </a:r>
          </a:p>
          <a:p>
            <a:pPr lvl="1" algn="l">
              <a:spcBef>
                <a:spcPts val="600"/>
              </a:spcBef>
            </a:pPr>
            <a:endParaRPr lang="en-US" sz="22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Truly machine-focused (digital): e.g., “verify this software procedure” or “synthesize procedure” --- can use billions of inference steps --- or “synthesize an optimal plan with 1,000 steps.” (Near-optimal: 10,000+ steps.)</a:t>
            </a:r>
          </a:p>
        </p:txBody>
      </p:sp>
    </p:spTree>
    <p:extLst>
      <p:ext uri="{BB962C8B-B14F-4D97-AF65-F5344CB8AC3E}">
        <p14:creationId xmlns:p14="http://schemas.microsoft.com/office/powerpoint/2010/main" val="373741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86600" y="6353066"/>
            <a:ext cx="1905000" cy="228600"/>
          </a:xfrm>
          <a:noFill/>
        </p:spPr>
        <p:txBody>
          <a:bodyPr/>
          <a:lstStyle/>
          <a:p>
            <a:fld id="{CC21D7EC-8966-44D1-BAB9-53C5C36BA6B6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5" name="Rectangle 27"/>
          <p:cNvSpPr>
            <a:spLocks noChangeArrowheads="1"/>
          </p:cNvSpPr>
          <p:nvPr/>
        </p:nvSpPr>
        <p:spPr bwMode="auto">
          <a:xfrm>
            <a:off x="1143000" y="0"/>
            <a:ext cx="830580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Consider a sequence of 1s and -1s, e.g.:</a:t>
            </a:r>
          </a:p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-1,  1,  1,  -1,  1,  1, -1,   1,  -1  …</a:t>
            </a:r>
          </a:p>
          <a:p>
            <a:pPr lvl="1" algn="l">
              <a:spcBef>
                <a:spcPts val="0"/>
              </a:spcBef>
            </a:pPr>
            <a:r>
              <a:rPr lang="en-US" sz="22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1   2   3   4    5   6    7   8    9  </a:t>
            </a: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lvl="1" algn="l">
              <a:spcBef>
                <a:spcPts val="0"/>
              </a:spcBef>
            </a:pPr>
            <a:r>
              <a:rPr lang="en-US" sz="22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200" b="1" dirty="0" smtClean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2        4         6         8        …</a:t>
            </a:r>
          </a:p>
          <a:p>
            <a:pPr lvl="1" algn="l">
              <a:spcBef>
                <a:spcPts val="0"/>
              </a:spcBef>
            </a:pPr>
            <a:r>
              <a:rPr lang="en-US" sz="22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             6               9  …</a:t>
            </a:r>
            <a:endParaRPr lang="en-US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>
              <a:spcBef>
                <a:spcPts val="0"/>
              </a:spcBef>
            </a:pPr>
            <a:r>
              <a:rPr lang="en-US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and look at the sum of sequences and subsequences: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" y="2286000"/>
            <a:ext cx="5943600" cy="3339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= 0</a:t>
            </a:r>
          </a:p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+ 1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= 1</a:t>
            </a:r>
            <a:endParaRPr lang="en-US" sz="22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+ 1 +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= 0</a:t>
            </a:r>
          </a:p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+ 1 + -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 =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+ 1 +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-1 +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+ 1 = 2</a:t>
            </a:r>
          </a:p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+ 1 +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-1 +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-1 = 1</a:t>
            </a:r>
          </a:p>
          <a:p>
            <a:pPr lvl="1" algn="l">
              <a:spcBef>
                <a:spcPts val="600"/>
              </a:spcBef>
            </a:pP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-1 + 1 + 1 + -1 + 1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+ 1 + -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+ 1 = 2</a:t>
            </a:r>
          </a:p>
          <a:p>
            <a:pPr lvl="1" algn="l">
              <a:spcBef>
                <a:spcPts val="600"/>
              </a:spcBef>
            </a:pP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-1 + 1 + 1 + -1 + 1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-</a:t>
            </a: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 + 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 + - 1 = 1</a:t>
            </a:r>
            <a:endParaRPr lang="en-US" sz="22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24200" y="2362200"/>
            <a:ext cx="3505200" cy="167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l">
              <a:spcBef>
                <a:spcPts val="600"/>
              </a:spcBef>
            </a:pPr>
            <a:r>
              <a:rPr lang="en-US" sz="2200" b="1" dirty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b="1" dirty="0" smtClean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nd “skip by 1”</a:t>
            </a:r>
          </a:p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b="1" dirty="0" smtClean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en-US" sz="2200" b="1" dirty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200" b="1" dirty="0" smtClean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200" b="1" dirty="0">
              <a:solidFill>
                <a:srgbClr val="8A2F85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b="1" dirty="0" smtClean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en-US" sz="2200" b="1" dirty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b="1" dirty="0" smtClean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200" b="1" dirty="0" smtClean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lvl="1" algn="l">
              <a:spcBef>
                <a:spcPts val="600"/>
              </a:spcBef>
            </a:pPr>
            <a:r>
              <a:rPr lang="en-US" sz="2200" b="1" dirty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1 + </a:t>
            </a:r>
            <a:r>
              <a:rPr lang="en-US" sz="2200" b="1" dirty="0" smtClean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en-US" sz="2200" b="1" dirty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b="1" dirty="0" smtClean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b="1" dirty="0" smtClean="0">
                <a:solidFill>
                  <a:srgbClr val="8A2F85"/>
                </a:solidFill>
                <a:latin typeface="Times New Roman" pitchFamily="18" charset="0"/>
                <a:cs typeface="Times New Roman" pitchFamily="18" charset="0"/>
              </a:rPr>
              <a:t> 1 = 2</a:t>
            </a:r>
            <a:endParaRPr lang="en-US" sz="2200" b="1" dirty="0">
              <a:solidFill>
                <a:srgbClr val="8A2F8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0" y="2438400"/>
            <a:ext cx="28194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l">
              <a:spcBef>
                <a:spcPts val="600"/>
              </a:spcBef>
            </a:pP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nd “skip by 2”</a:t>
            </a:r>
          </a:p>
          <a:p>
            <a:pPr lvl="1" algn="l">
              <a:spcBef>
                <a:spcPts val="600"/>
              </a:spcBef>
            </a:pP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2</a:t>
            </a:r>
            <a:endParaRPr lang="en-US" sz="2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>
              <a:spcBef>
                <a:spcPts val="600"/>
              </a:spcBef>
            </a:pP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+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+ -1 = 1</a:t>
            </a:r>
            <a:endParaRPr lang="en-US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228600" y="5783759"/>
            <a:ext cx="8458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</a:pPr>
            <a:r>
              <a:rPr lang="en-US" sz="2200" b="1" dirty="0" smtClean="0">
                <a:solidFill>
                  <a:srgbClr val="000090"/>
                </a:solidFill>
                <a:latin typeface="Times New Roman" pitchFamily="18" charset="0"/>
                <a:cs typeface="Times New Roman" pitchFamily="18" charset="0"/>
              </a:rPr>
              <a:t>We now know (2015): there exists a sequence of </a:t>
            </a:r>
            <a:r>
              <a:rPr lang="en-US" sz="2200" b="1" i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1160 </a:t>
            </a:r>
            <a:r>
              <a:rPr lang="en-US" sz="2200" b="1" dirty="0" smtClean="0">
                <a:solidFill>
                  <a:srgbClr val="000090"/>
                </a:solidFill>
                <a:latin typeface="Times New Roman" pitchFamily="18" charset="0"/>
                <a:cs typeface="Times New Roman" pitchFamily="18" charset="0"/>
              </a:rPr>
              <a:t>+1s and -1s such that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sums of all subsequences</a:t>
            </a:r>
            <a:r>
              <a:rPr lang="en-US" sz="2200" b="1" dirty="0" smtClean="0">
                <a:solidFill>
                  <a:srgbClr val="00009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smtClean="0">
                <a:solidFill>
                  <a:srgbClr val="000090"/>
                </a:solidFill>
                <a:latin typeface="Times New Roman" pitchFamily="18" charset="0"/>
                <a:cs typeface="Times New Roman" pitchFamily="18" charset="0"/>
              </a:rPr>
              <a:t>never</a:t>
            </a:r>
            <a:r>
              <a:rPr lang="en-US" sz="2200" b="1" dirty="0" smtClean="0">
                <a:solidFill>
                  <a:srgbClr val="000090"/>
                </a:solidFill>
                <a:latin typeface="Times New Roman" pitchFamily="18" charset="0"/>
                <a:cs typeface="Times New Roman" pitchFamily="18" charset="0"/>
              </a:rPr>
              <a:t> &lt; -2 or &gt; +2.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2700"/>
            <a:ext cx="1450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Example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05371" y="3505200"/>
            <a:ext cx="556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  <a:r>
              <a:rPr lang="en-US" dirty="0" smtClean="0"/>
              <a:t>tc.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293637" y="3886200"/>
            <a:ext cx="556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etc.</a:t>
            </a:r>
          </a:p>
        </p:txBody>
      </p:sp>
      <p:sp>
        <p:nvSpPr>
          <p:cNvPr id="9" name="Rectangle 8"/>
          <p:cNvSpPr/>
          <p:nvPr/>
        </p:nvSpPr>
        <p:spPr>
          <a:xfrm>
            <a:off x="2438400" y="5421868"/>
            <a:ext cx="556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etc.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00200" y="457200"/>
            <a:ext cx="5105400" cy="381000"/>
          </a:xfrm>
          <a:prstGeom prst="rect">
            <a:avLst/>
          </a:prstGeom>
          <a:solidFill>
            <a:schemeClr val="accent1">
              <a:lumMod val="50000"/>
              <a:alpha val="37000"/>
            </a:schemeClr>
          </a:solidFill>
          <a:ln w="1270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2457915">
            <a:off x="689216" y="3852832"/>
            <a:ext cx="5562600" cy="228600"/>
          </a:xfrm>
          <a:prstGeom prst="rect">
            <a:avLst/>
          </a:prstGeom>
          <a:solidFill>
            <a:schemeClr val="accent1">
              <a:lumMod val="50000"/>
              <a:alpha val="37000"/>
            </a:schemeClr>
          </a:solidFill>
          <a:ln w="1270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2710632">
            <a:off x="4188477" y="3332983"/>
            <a:ext cx="1993995" cy="177851"/>
          </a:xfrm>
          <a:prstGeom prst="rect">
            <a:avLst/>
          </a:prstGeom>
          <a:solidFill>
            <a:schemeClr val="accent1">
              <a:lumMod val="50000"/>
              <a:alpha val="37000"/>
            </a:schemeClr>
          </a:solidFill>
          <a:ln w="1270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2710632">
            <a:off x="7284958" y="3234387"/>
            <a:ext cx="1279686" cy="232244"/>
          </a:xfrm>
          <a:prstGeom prst="rect">
            <a:avLst/>
          </a:prstGeom>
          <a:solidFill>
            <a:schemeClr val="accent1">
              <a:lumMod val="50000"/>
              <a:alpha val="37000"/>
            </a:schemeClr>
          </a:solidFill>
          <a:ln w="1270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08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6" grpId="0"/>
      <p:bldP spid="8" grpId="0"/>
      <p:bldP spid="9" grpId="0"/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107B9C-BBD8-4580-BC01-966426B9A2D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28600"/>
            <a:ext cx="4495800" cy="43040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8568" y="4495800"/>
            <a:ext cx="4419600" cy="18390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3357" y="2209800"/>
            <a:ext cx="163435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1160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elements</a:t>
            </a:r>
          </a:p>
          <a:p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ll sub-sums</a:t>
            </a:r>
          </a:p>
          <a:p>
            <a:r>
              <a:rPr lang="en-US" b="1" dirty="0">
                <a:solidFill>
                  <a:srgbClr val="FF0000"/>
                </a:solidFill>
              </a:rPr>
              <a:t>s</a:t>
            </a:r>
            <a:r>
              <a:rPr lang="en-US" b="1" dirty="0" smtClean="0">
                <a:solidFill>
                  <a:srgbClr val="FF0000"/>
                </a:solidFill>
              </a:rPr>
              <a:t>tay between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-2 and +2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0251" y="6324600"/>
            <a:ext cx="1801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40 x 29 pattern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1047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86600" y="6353066"/>
            <a:ext cx="1905000" cy="228600"/>
          </a:xfrm>
          <a:noFill/>
        </p:spPr>
        <p:txBody>
          <a:bodyPr/>
          <a:lstStyle/>
          <a:p>
            <a:fld id="{CC21D7EC-8966-44D1-BAB9-53C5C36BA6B6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304800" y="1275070"/>
            <a:ext cx="8458200" cy="367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</a:pPr>
            <a:r>
              <a:rPr lang="en-US" sz="2200" b="1" dirty="0" smtClean="0">
                <a:solidFill>
                  <a:srgbClr val="000090"/>
                </a:solidFill>
                <a:latin typeface="Times New Roman" pitchFamily="18" charset="0"/>
                <a:cs typeface="Times New Roman" pitchFamily="18" charset="0"/>
              </a:rPr>
              <a:t>So, we now know (2015): there exists a sequence of </a:t>
            </a:r>
            <a:r>
              <a:rPr lang="en-US" sz="2200" b="1" i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1160 </a:t>
            </a:r>
            <a:r>
              <a:rPr lang="en-US" sz="2200" b="1" dirty="0" smtClean="0">
                <a:solidFill>
                  <a:srgbClr val="000090"/>
                </a:solidFill>
                <a:latin typeface="Times New Roman" pitchFamily="18" charset="0"/>
                <a:cs typeface="Times New Roman" pitchFamily="18" charset="0"/>
              </a:rPr>
              <a:t>+1s and -1s such that sums of all subsequences </a:t>
            </a:r>
            <a:r>
              <a:rPr lang="en-US" sz="2200" b="1" i="1" dirty="0" smtClean="0">
                <a:solidFill>
                  <a:srgbClr val="000090"/>
                </a:solidFill>
                <a:latin typeface="Times New Roman" pitchFamily="18" charset="0"/>
                <a:cs typeface="Times New Roman" pitchFamily="18" charset="0"/>
              </a:rPr>
              <a:t>never</a:t>
            </a:r>
            <a:r>
              <a:rPr lang="en-US" sz="2200" b="1" dirty="0" smtClean="0">
                <a:solidFill>
                  <a:srgbClr val="000090"/>
                </a:solidFill>
                <a:latin typeface="Times New Roman" pitchFamily="18" charset="0"/>
                <a:cs typeface="Times New Roman" pitchFamily="18" charset="0"/>
              </a:rPr>
              <a:t> &lt; -2 or &gt; +2.</a:t>
            </a:r>
          </a:p>
          <a:p>
            <a:pPr algn="l">
              <a:spcBef>
                <a:spcPts val="600"/>
              </a:spcBef>
            </a:pPr>
            <a:endParaRPr lang="en-US" sz="2200" b="1" dirty="0" smtClean="0">
              <a:solidFill>
                <a:srgbClr val="00009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ts val="600"/>
              </a:spcBef>
            </a:pPr>
            <a:endParaRPr lang="en-US" sz="2200" b="1" dirty="0">
              <a:solidFill>
                <a:srgbClr val="00009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ts val="600"/>
              </a:spcBef>
            </a:pP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Result was obtained with a </a:t>
            </a:r>
            <a:r>
              <a:rPr lang="en-US" sz="2200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general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reasoning program</a:t>
            </a:r>
          </a:p>
          <a:p>
            <a:pPr algn="l">
              <a:spcBef>
                <a:spcPts val="600"/>
              </a:spcBef>
            </a:pP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(a Boolean </a:t>
            </a:r>
            <a:r>
              <a:rPr lang="en-US" sz="2200" b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Satisfiability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or SAT solver). </a:t>
            </a:r>
            <a:r>
              <a:rPr lang="en-US" sz="2200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Surprisingly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, the approach</a:t>
            </a:r>
          </a:p>
          <a:p>
            <a:pPr algn="l">
              <a:spcBef>
                <a:spcPts val="600"/>
              </a:spcBef>
            </a:pP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far outperformed specialized search methods written for the</a:t>
            </a:r>
          </a:p>
          <a:p>
            <a:pPr algn="l">
              <a:spcBef>
                <a:spcPts val="600"/>
              </a:spcBef>
            </a:pPr>
            <a:r>
              <a:rPr lang="en-US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roblem, including ones based on other known types of</a:t>
            </a:r>
          </a:p>
          <a:p>
            <a:pPr algn="l">
              <a:spcBef>
                <a:spcPts val="600"/>
              </a:spcBef>
            </a:pPr>
            <a:r>
              <a:rPr lang="en-US" sz="2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sequences.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PolyMath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project started in January 2010.)</a:t>
            </a:r>
            <a:endParaRPr lang="en-US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117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3" name="Picture 2" descr="page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609600"/>
            <a:ext cx="4857750" cy="562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38435" name="Text Box 3"/>
          <p:cNvSpPr txBox="1">
            <a:spLocks noChangeArrowheads="1"/>
          </p:cNvSpPr>
          <p:nvPr/>
        </p:nvSpPr>
        <p:spPr bwMode="auto">
          <a:xfrm>
            <a:off x="4570170" y="3175337"/>
            <a:ext cx="28212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000" b="1" dirty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b="1" dirty="0" smtClean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      </a:t>
            </a:r>
            <a:r>
              <a:rPr lang="en-US" sz="2000" b="1" dirty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((not x_1) or x_7)</a:t>
            </a:r>
          </a:p>
          <a:p>
            <a:pPr>
              <a:spcBef>
                <a:spcPct val="0"/>
              </a:spcBef>
              <a:defRPr/>
            </a:pPr>
            <a:r>
              <a:rPr lang="en-US" sz="2000" b="1" dirty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        ((not x_1) or x_6)</a:t>
            </a:r>
          </a:p>
          <a:p>
            <a:pPr>
              <a:spcBef>
                <a:spcPct val="0"/>
              </a:spcBef>
              <a:defRPr/>
            </a:pPr>
            <a:r>
              <a:rPr lang="en-US" sz="2000" b="1" dirty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 etc.</a:t>
            </a:r>
          </a:p>
        </p:txBody>
      </p:sp>
      <p:sp>
        <p:nvSpPr>
          <p:cNvPr id="1938436" name="Text Box 4"/>
          <p:cNvSpPr txBox="1">
            <a:spLocks noChangeArrowheads="1"/>
          </p:cNvSpPr>
          <p:nvPr/>
        </p:nvSpPr>
        <p:spPr bwMode="auto">
          <a:xfrm>
            <a:off x="5427663" y="1828800"/>
            <a:ext cx="18415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sz="2000" b="1">
              <a:solidFill>
                <a:srgbClr val="FC0128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938437" name="Text Box 5"/>
          <p:cNvSpPr txBox="1">
            <a:spLocks noChangeArrowheads="1"/>
          </p:cNvSpPr>
          <p:nvPr/>
        </p:nvSpPr>
        <p:spPr bwMode="auto">
          <a:xfrm>
            <a:off x="2057400" y="228601"/>
            <a:ext cx="5105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Aside: A Taste of Problem Size </a:t>
            </a:r>
            <a:endParaRPr lang="en-US" sz="2400" b="1" dirty="0">
              <a:solidFill>
                <a:srgbClr val="CC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938438" name="Text Box 6"/>
          <p:cNvSpPr txBox="1">
            <a:spLocks noChangeArrowheads="1"/>
          </p:cNvSpPr>
          <p:nvPr/>
        </p:nvSpPr>
        <p:spPr bwMode="auto">
          <a:xfrm>
            <a:off x="3009900" y="1905000"/>
            <a:ext cx="1327150" cy="3365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1600" i="1">
                <a:solidFill>
                  <a:srgbClr val="FC0128"/>
                </a:solidFill>
                <a:ea typeface="ＭＳ Ｐゴシック" charset="0"/>
                <a:cs typeface="ＭＳ Ｐゴシック" charset="0"/>
              </a:rPr>
              <a:t>                    </a:t>
            </a:r>
          </a:p>
        </p:txBody>
      </p:sp>
      <p:sp>
        <p:nvSpPr>
          <p:cNvPr id="1938439" name="Text Box 7"/>
          <p:cNvSpPr txBox="1">
            <a:spLocks noChangeArrowheads="1"/>
          </p:cNvSpPr>
          <p:nvPr/>
        </p:nvSpPr>
        <p:spPr bwMode="auto">
          <a:xfrm>
            <a:off x="4217348" y="1828800"/>
            <a:ext cx="408845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1600" b="1" i="1" dirty="0" smtClean="0">
                <a:ea typeface="ＭＳ Ｐゴシック" charset="0"/>
                <a:cs typeface="ＭＳ Ｐゴシック" charset="0"/>
              </a:rPr>
              <a:t>“1”</a:t>
            </a:r>
            <a:r>
              <a:rPr lang="en-US" sz="1600" b="1" i="1" dirty="0" smtClean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 for variable x_1, </a:t>
            </a:r>
            <a:r>
              <a:rPr lang="en-US" sz="1600" b="1" i="1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“2”</a:t>
            </a:r>
            <a:r>
              <a:rPr lang="en-US" sz="1600" b="1" i="1" dirty="0" smtClean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 for x_2, etc.</a:t>
            </a:r>
          </a:p>
          <a:p>
            <a:pPr>
              <a:spcBef>
                <a:spcPct val="0"/>
              </a:spcBef>
              <a:defRPr/>
            </a:pPr>
            <a:endParaRPr lang="en-US" sz="1600" b="1" i="1" dirty="0" smtClean="0">
              <a:solidFill>
                <a:srgbClr val="CC0000"/>
              </a:solidFill>
              <a:ea typeface="ＭＳ Ｐゴシック" charset="0"/>
              <a:cs typeface="ＭＳ Ｐゴシック" charset="0"/>
            </a:endParaRPr>
          </a:p>
          <a:p>
            <a:pPr>
              <a:spcBef>
                <a:spcPct val="0"/>
              </a:spcBef>
              <a:defRPr/>
            </a:pPr>
            <a:r>
              <a:rPr lang="en-US" sz="1600" b="1" i="1" dirty="0" smtClean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x_1</a:t>
            </a:r>
            <a:r>
              <a:rPr lang="en-US" sz="1600" b="1" i="1" dirty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, x_2, x_3, </a:t>
            </a:r>
            <a:r>
              <a:rPr lang="en-US" sz="1600" b="1" i="1" dirty="0" smtClean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… </a:t>
            </a:r>
            <a:r>
              <a:rPr lang="en-US" sz="1600" b="1" i="1" dirty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our   Boolean variables</a:t>
            </a:r>
          </a:p>
          <a:p>
            <a:pPr>
              <a:spcBef>
                <a:spcPct val="0"/>
              </a:spcBef>
              <a:defRPr/>
            </a:pPr>
            <a:r>
              <a:rPr lang="en-US" sz="1600" b="1" i="1" dirty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(set to True or False)</a:t>
            </a:r>
          </a:p>
        </p:txBody>
      </p:sp>
      <p:sp>
        <p:nvSpPr>
          <p:cNvPr id="1938440" name="Text Box 8"/>
          <p:cNvSpPr txBox="1">
            <a:spLocks noChangeArrowheads="1"/>
          </p:cNvSpPr>
          <p:nvPr/>
        </p:nvSpPr>
        <p:spPr bwMode="auto">
          <a:xfrm>
            <a:off x="4756150" y="4937125"/>
            <a:ext cx="2482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000" b="1" i="1" dirty="0">
                <a:solidFill>
                  <a:srgbClr val="00AE00"/>
                </a:solidFill>
                <a:ea typeface="ＭＳ Ｐゴシック" charset="0"/>
                <a:cs typeface="ＭＳ Ｐゴシック" charset="0"/>
              </a:rPr>
              <a:t>Set x_1 to False ??</a:t>
            </a:r>
          </a:p>
        </p:txBody>
      </p:sp>
      <p:sp>
        <p:nvSpPr>
          <p:cNvPr id="1938442" name="Text Box 10"/>
          <p:cNvSpPr txBox="1">
            <a:spLocks noChangeArrowheads="1"/>
          </p:cNvSpPr>
          <p:nvPr/>
        </p:nvSpPr>
        <p:spPr bwMode="auto">
          <a:xfrm>
            <a:off x="3048000" y="609600"/>
            <a:ext cx="3124200" cy="3365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600" i="1">
                <a:solidFill>
                  <a:srgbClr val="FC0128"/>
                </a:solidFill>
                <a:ea typeface="ＭＳ Ｐゴシック" charset="0"/>
                <a:cs typeface="ＭＳ Ｐゴシック" charset="0"/>
              </a:rPr>
              <a:t>    </a:t>
            </a:r>
          </a:p>
        </p:txBody>
      </p:sp>
      <p:sp>
        <p:nvSpPr>
          <p:cNvPr id="1938441" name="Text Box 9"/>
          <p:cNvSpPr txBox="1">
            <a:spLocks noChangeArrowheads="1"/>
          </p:cNvSpPr>
          <p:nvPr/>
        </p:nvSpPr>
        <p:spPr bwMode="auto">
          <a:xfrm>
            <a:off x="937927" y="685800"/>
            <a:ext cx="758723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defRPr/>
            </a:pPr>
            <a:r>
              <a:rPr lang="en-US" sz="2400" dirty="0">
                <a:solidFill>
                  <a:srgbClr val="CC0000"/>
                </a:solidFill>
                <a:latin typeface="Times" charset="0"/>
                <a:ea typeface="ＭＳ Ｐゴシック" charset="0"/>
                <a:cs typeface="ＭＳ Ｐゴシック" charset="0"/>
              </a:rPr>
              <a:t>Consider a real world Boolean </a:t>
            </a:r>
            <a:r>
              <a:rPr lang="en-US" sz="2400" dirty="0" err="1">
                <a:solidFill>
                  <a:srgbClr val="CC0000"/>
                </a:solidFill>
                <a:latin typeface="Times" charset="0"/>
                <a:ea typeface="ＭＳ Ｐゴシック" charset="0"/>
                <a:cs typeface="ＭＳ Ｐゴシック" charset="0"/>
              </a:rPr>
              <a:t>Satisfiability</a:t>
            </a:r>
            <a:r>
              <a:rPr lang="en-US" sz="2400" dirty="0">
                <a:solidFill>
                  <a:srgbClr val="CC0000"/>
                </a:solidFill>
                <a:latin typeface="Times" charset="0"/>
                <a:ea typeface="ＭＳ Ｐゴシック" charset="0"/>
                <a:cs typeface="ＭＳ Ｐゴシック" charset="0"/>
              </a:rPr>
              <a:t> (SAT) </a:t>
            </a:r>
            <a:r>
              <a:rPr lang="en-US" sz="2400" dirty="0" smtClean="0">
                <a:solidFill>
                  <a:srgbClr val="CC0000"/>
                </a:solidFill>
                <a:latin typeface="Times" charset="0"/>
                <a:ea typeface="ＭＳ Ｐゴシック" charset="0"/>
                <a:cs typeface="ＭＳ Ｐゴシック" charset="0"/>
              </a:rPr>
              <a:t>problem,</a:t>
            </a:r>
            <a:endParaRPr lang="en-US" sz="2400" dirty="0">
              <a:solidFill>
                <a:srgbClr val="CC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  <a:p>
            <a:pPr algn="l">
              <a:spcBef>
                <a:spcPct val="0"/>
              </a:spcBef>
              <a:defRPr/>
            </a:pPr>
            <a:r>
              <a:rPr lang="en-US" sz="2400" dirty="0" smtClean="0">
                <a:solidFill>
                  <a:srgbClr val="CC0000"/>
                </a:solidFill>
                <a:latin typeface="Times" charset="0"/>
                <a:ea typeface="ＭＳ Ｐゴシック" charset="0"/>
                <a:cs typeface="ＭＳ Ｐゴシック" charset="0"/>
              </a:rPr>
              <a:t>from software &amp; hardware verification.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600" y="2277070"/>
            <a:ext cx="1937266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Each line gives a brief logical statement</a:t>
            </a: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(“0” marks end of line)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39048" y="4355068"/>
            <a:ext cx="4674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Question: Can we satisfy all statements? 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697698" y="5867400"/>
            <a:ext cx="5324407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SAT problem lies at the core of computer science</a:t>
            </a:r>
          </a:p>
          <a:p>
            <a:r>
              <a:rPr lang="en-US" dirty="0" smtClean="0"/>
              <a:t>Prototypical NP-complete problem (from P vs. NP)</a:t>
            </a:r>
            <a:endParaRPr lang="en-US" dirty="0"/>
          </a:p>
        </p:txBody>
      </p:sp>
      <p:cxnSp>
        <p:nvCxnSpPr>
          <p:cNvPr id="14" name="Curved Connector 13"/>
          <p:cNvCxnSpPr/>
          <p:nvPr/>
        </p:nvCxnSpPr>
        <p:spPr bwMode="auto">
          <a:xfrm>
            <a:off x="3200400" y="2362200"/>
            <a:ext cx="1828800" cy="1066800"/>
          </a:xfrm>
          <a:prstGeom prst="curvedConnector3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 w="lg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" name="Curved Connector 24"/>
          <p:cNvCxnSpPr/>
          <p:nvPr/>
        </p:nvCxnSpPr>
        <p:spPr bwMode="auto">
          <a:xfrm>
            <a:off x="3200400" y="2667000"/>
            <a:ext cx="1828800" cy="1066800"/>
          </a:xfrm>
          <a:prstGeom prst="curvedConnector3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 w="lg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1714123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3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3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3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3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3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3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8435" grpId="0"/>
      <p:bldP spid="1938439" grpId="0"/>
      <p:bldP spid="1938440" grpId="0"/>
      <p:bldP spid="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1" name="Picture 2" descr="page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323975"/>
            <a:ext cx="4819650" cy="279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3" name="Text Box 3"/>
          <p:cNvSpPr txBox="1">
            <a:spLocks noChangeArrowheads="1"/>
          </p:cNvSpPr>
          <p:nvPr/>
        </p:nvSpPr>
        <p:spPr bwMode="auto">
          <a:xfrm>
            <a:off x="1954213" y="4495800"/>
            <a:ext cx="637222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000" b="1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I.e., (x_177 or x_169 or x_161 or x_153 …</a:t>
            </a:r>
          </a:p>
          <a:p>
            <a:pPr>
              <a:spcBef>
                <a:spcPct val="0"/>
              </a:spcBef>
              <a:defRPr/>
            </a:pPr>
            <a:r>
              <a:rPr lang="en-US" sz="2000" b="1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x_33 or x_25 or x_17 or x_9 or x_1 or (not x_185)) </a:t>
            </a:r>
          </a:p>
          <a:p>
            <a:pPr>
              <a:spcBef>
                <a:spcPct val="0"/>
              </a:spcBef>
              <a:defRPr/>
            </a:pPr>
            <a:endParaRPr lang="en-US" sz="2000" b="1">
              <a:solidFill>
                <a:srgbClr val="CC0000"/>
              </a:solidFill>
              <a:ea typeface="ＭＳ Ｐゴシック" charset="0"/>
              <a:cs typeface="ＭＳ Ｐゴシック" charset="0"/>
            </a:endParaRPr>
          </a:p>
          <a:p>
            <a:pPr>
              <a:spcBef>
                <a:spcPct val="0"/>
              </a:spcBef>
              <a:defRPr/>
            </a:pPr>
            <a:r>
              <a:rPr lang="en-US" sz="2000" b="1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clauses / constraints are getting more interesting…</a:t>
            </a:r>
          </a:p>
        </p:txBody>
      </p:sp>
      <p:sp>
        <p:nvSpPr>
          <p:cNvPr id="1940484" name="Line 4"/>
          <p:cNvSpPr>
            <a:spLocks noChangeShapeType="1"/>
          </p:cNvSpPr>
          <p:nvPr/>
        </p:nvSpPr>
        <p:spPr bwMode="auto">
          <a:xfrm>
            <a:off x="3048000" y="3657600"/>
            <a:ext cx="914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endParaRPr lang="en-US" sz="1600" b="1">
              <a:solidFill>
                <a:srgbClr val="FC0128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940485" name="Text Box 5"/>
          <p:cNvSpPr txBox="1">
            <a:spLocks noChangeArrowheads="1"/>
          </p:cNvSpPr>
          <p:nvPr/>
        </p:nvSpPr>
        <p:spPr bwMode="auto">
          <a:xfrm>
            <a:off x="3289768" y="385763"/>
            <a:ext cx="2699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63DE8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800" b="1" dirty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10 pages later:</a:t>
            </a:r>
          </a:p>
        </p:txBody>
      </p:sp>
      <p:sp>
        <p:nvSpPr>
          <p:cNvPr id="1940486" name="Text Box 6"/>
          <p:cNvSpPr txBox="1">
            <a:spLocks noChangeArrowheads="1"/>
          </p:cNvSpPr>
          <p:nvPr/>
        </p:nvSpPr>
        <p:spPr bwMode="auto">
          <a:xfrm>
            <a:off x="1676400" y="1660525"/>
            <a:ext cx="12319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000" b="1">
                <a:solidFill>
                  <a:srgbClr val="FC0128"/>
                </a:solidFill>
                <a:ea typeface="ＭＳ Ｐゴシック" charset="0"/>
                <a:cs typeface="ＭＳ Ｐゴシック" charset="0"/>
              </a:rPr>
              <a:t>               </a:t>
            </a:r>
          </a:p>
        </p:txBody>
      </p:sp>
      <p:sp>
        <p:nvSpPr>
          <p:cNvPr id="1940487" name="Text Box 7"/>
          <p:cNvSpPr txBox="1">
            <a:spLocks noChangeArrowheads="1"/>
          </p:cNvSpPr>
          <p:nvPr/>
        </p:nvSpPr>
        <p:spPr bwMode="auto">
          <a:xfrm>
            <a:off x="1533525" y="404971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000" b="1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…</a:t>
            </a:r>
          </a:p>
        </p:txBody>
      </p:sp>
      <p:sp>
        <p:nvSpPr>
          <p:cNvPr id="1940488" name="Text Box 8"/>
          <p:cNvSpPr txBox="1">
            <a:spLocks noChangeArrowheads="1"/>
          </p:cNvSpPr>
          <p:nvPr/>
        </p:nvSpPr>
        <p:spPr bwMode="auto">
          <a:xfrm>
            <a:off x="1470025" y="5954713"/>
            <a:ext cx="16367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000" b="1" i="1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Note x_1  …</a:t>
            </a:r>
          </a:p>
        </p:txBody>
      </p:sp>
    </p:spTree>
    <p:extLst>
      <p:ext uri="{BB962C8B-B14F-4D97-AF65-F5344CB8AC3E}">
        <p14:creationId xmlns:p14="http://schemas.microsoft.com/office/powerpoint/2010/main" val="419379164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89" name="Picture 2" descr="page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371600"/>
            <a:ext cx="466725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2531" name="Text Box 3"/>
          <p:cNvSpPr txBox="1">
            <a:spLocks noChangeArrowheads="1"/>
          </p:cNvSpPr>
          <p:nvPr/>
        </p:nvSpPr>
        <p:spPr bwMode="auto">
          <a:xfrm>
            <a:off x="3383756" y="309563"/>
            <a:ext cx="3098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63DE8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800" b="1" dirty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4000 pages later:</a:t>
            </a:r>
          </a:p>
        </p:txBody>
      </p:sp>
      <p:pic>
        <p:nvPicPr>
          <p:cNvPr id="89091" name="Picture 4" descr="page4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962400"/>
            <a:ext cx="481012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2533" name="Text Box 5"/>
          <p:cNvSpPr txBox="1">
            <a:spLocks noChangeArrowheads="1"/>
          </p:cNvSpPr>
          <p:nvPr/>
        </p:nvSpPr>
        <p:spPr bwMode="auto">
          <a:xfrm>
            <a:off x="2133600" y="1279525"/>
            <a:ext cx="22860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000" b="1">
                <a:solidFill>
                  <a:srgbClr val="FC0128"/>
                </a:solidFill>
                <a:ea typeface="ＭＳ Ｐゴシック" charset="0"/>
                <a:cs typeface="ＭＳ Ｐゴシック" charset="0"/>
              </a:rPr>
              <a:t>                             </a:t>
            </a:r>
          </a:p>
        </p:txBody>
      </p:sp>
      <p:sp>
        <p:nvSpPr>
          <p:cNvPr id="1942534" name="Text Box 6"/>
          <p:cNvSpPr txBox="1">
            <a:spLocks noChangeArrowheads="1"/>
          </p:cNvSpPr>
          <p:nvPr/>
        </p:nvSpPr>
        <p:spPr bwMode="auto">
          <a:xfrm>
            <a:off x="2752725" y="587851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000" b="1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2800654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TAS Slides(WB)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ITAS Slides(WB)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ITAS Slides(WB)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AS Slides(WB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AS Slides(WB)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AS Slides(WB)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AS Slides(WB)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AS Slides(WB)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AS Slides(WB)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42102</TotalTime>
  <Words>1345</Words>
  <Application>Microsoft Macintosh PowerPoint</Application>
  <PresentationFormat>On-screen Show (4:3)</PresentationFormat>
  <Paragraphs>185</Paragraphs>
  <Slides>16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ＭＳ Ｐゴシック</vt:lpstr>
      <vt:lpstr>Times</vt:lpstr>
      <vt:lpstr>Times New Roman</vt:lpstr>
      <vt:lpstr>Arial</vt:lpstr>
      <vt:lpstr>Blank Presentation</vt:lpstr>
      <vt:lpstr>3_Blank Presentation</vt:lpstr>
      <vt:lpstr>ITAS Slides(WB)</vt:lpstr>
      <vt:lpstr>Bitmap Image</vt:lpstr>
      <vt:lpstr>Emergence of Intelligent Machines: Challenges and Opportunities</vt:lpstr>
      <vt:lpstr>Non-Human Intelligence</vt:lpstr>
      <vt:lpstr>Artificial Intelligence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Observations</vt:lpstr>
      <vt:lpstr>Other examples</vt:lpstr>
      <vt:lpstr>Comp. Compl. / Intelligence Hierarchy</vt:lpstr>
      <vt:lpstr>PowerPoint Presentation</vt:lpstr>
    </vt:vector>
  </TitlesOfParts>
  <Company>Cornell University</Company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Streamlined Search to Effective Constructive Procedures</dc:title>
  <dc:creator>Ronan Le Bras</dc:creator>
  <cp:lastModifiedBy>Bart Selman</cp:lastModifiedBy>
  <cp:revision>1901</cp:revision>
  <cp:lastPrinted>2007-07-22T18:23:54Z</cp:lastPrinted>
  <dcterms:created xsi:type="dcterms:W3CDTF">2005-11-14T06:00:09Z</dcterms:created>
  <dcterms:modified xsi:type="dcterms:W3CDTF">2018-02-14T20:17:23Z</dcterms:modified>
</cp:coreProperties>
</file>